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63" r:id="rId4"/>
    <p:sldId id="270" r:id="rId5"/>
    <p:sldId id="260" r:id="rId6"/>
    <p:sldId id="269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23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-17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2FE1-FA54-F94D-953D-21837E7A263F}" type="datetimeFigureOut">
              <a:rPr lang="en-US" smtClean="0"/>
              <a:pPr/>
              <a:t>6/6/14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E659-5D8D-2E45-A02E-00FC85A430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2FE1-FA54-F94D-953D-21837E7A263F}" type="datetimeFigureOut">
              <a:rPr lang="en-US" smtClean="0"/>
              <a:pPr/>
              <a:t>6/6/14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E659-5D8D-2E45-A02E-00FC85A430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2FE1-FA54-F94D-953D-21837E7A263F}" type="datetimeFigureOut">
              <a:rPr lang="en-US" smtClean="0"/>
              <a:pPr/>
              <a:t>6/6/14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E659-5D8D-2E45-A02E-00FC85A430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2FE1-FA54-F94D-953D-21837E7A263F}" type="datetimeFigureOut">
              <a:rPr lang="en-US" smtClean="0"/>
              <a:pPr/>
              <a:t>6/6/14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E659-5D8D-2E45-A02E-00FC85A430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2FE1-FA54-F94D-953D-21837E7A263F}" type="datetimeFigureOut">
              <a:rPr lang="en-US" smtClean="0"/>
              <a:pPr/>
              <a:t>6/6/14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E659-5D8D-2E45-A02E-00FC85A430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2FE1-FA54-F94D-953D-21837E7A263F}" type="datetimeFigureOut">
              <a:rPr lang="en-US" smtClean="0"/>
              <a:pPr/>
              <a:t>6/6/14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E659-5D8D-2E45-A02E-00FC85A430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2FE1-FA54-F94D-953D-21837E7A263F}" type="datetimeFigureOut">
              <a:rPr lang="en-US" smtClean="0"/>
              <a:pPr/>
              <a:t>6/6/14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E659-5D8D-2E45-A02E-00FC85A430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2FE1-FA54-F94D-953D-21837E7A263F}" type="datetimeFigureOut">
              <a:rPr lang="en-US" smtClean="0"/>
              <a:pPr/>
              <a:t>6/6/14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E659-5D8D-2E45-A02E-00FC85A430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2FE1-FA54-F94D-953D-21837E7A263F}" type="datetimeFigureOut">
              <a:rPr lang="en-US" smtClean="0"/>
              <a:pPr/>
              <a:t>6/6/14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E659-5D8D-2E45-A02E-00FC85A430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2FE1-FA54-F94D-953D-21837E7A263F}" type="datetimeFigureOut">
              <a:rPr lang="en-US" smtClean="0"/>
              <a:pPr/>
              <a:t>6/6/14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E659-5D8D-2E45-A02E-00FC85A430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2FE1-FA54-F94D-953D-21837E7A263F}" type="datetimeFigureOut">
              <a:rPr lang="en-US" smtClean="0"/>
              <a:pPr/>
              <a:t>6/6/14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E659-5D8D-2E45-A02E-00FC85A430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32FE1-FA54-F94D-953D-21837E7A263F}" type="datetimeFigureOut">
              <a:rPr lang="en-US" smtClean="0"/>
              <a:pPr/>
              <a:t>6/6/14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4E659-5D8D-2E45-A02E-00FC85A430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51074" y="2311400"/>
            <a:ext cx="46355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3399FF"/>
              </a:buClr>
              <a:buSzPct val="65000"/>
              <a:buFont typeface="Lucida Grande"/>
              <a:buChar char="▶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   Meeting-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Vorbereitung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 auf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höchstem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Niveau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  <a:p>
            <a:pPr>
              <a:spcAft>
                <a:spcPts val="1200"/>
              </a:spcAft>
              <a:buClr>
                <a:srgbClr val="3399FF"/>
              </a:buClr>
              <a:buSzPct val="65000"/>
              <a:buFont typeface="Lucida Grande"/>
              <a:buChar char="▶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   25%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effektivere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 Meetings</a:t>
            </a:r>
          </a:p>
          <a:p>
            <a:pPr>
              <a:spcAft>
                <a:spcPts val="1200"/>
              </a:spcAft>
              <a:buClr>
                <a:srgbClr val="3399FF"/>
              </a:buClr>
              <a:buSzPct val="65000"/>
              <a:buFont typeface="Lucida Grande"/>
              <a:buChar char="▶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   Meetings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durchführen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wie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ein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Profi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47700" y="6337300"/>
            <a:ext cx="2309526" cy="276999"/>
            <a:chOff x="393700" y="6007100"/>
            <a:chExt cx="2309526" cy="276999"/>
          </a:xfrm>
        </p:grpSpPr>
        <p:sp>
          <p:nvSpPr>
            <p:cNvPr id="22" name="TextBox 21"/>
            <p:cNvSpPr txBox="1"/>
            <p:nvPr/>
          </p:nvSpPr>
          <p:spPr>
            <a:xfrm>
              <a:off x="551074" y="6007100"/>
              <a:ext cx="21521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rgbClr val="3399FF"/>
                  </a:solidFill>
                  <a:latin typeface="Helvetica"/>
                  <a:cs typeface="Helvetica"/>
                </a:rPr>
                <a:t>www.meetingbooster.com</a:t>
              </a:r>
              <a:r>
                <a:rPr lang="en-US" sz="1200" dirty="0" smtClean="0">
                  <a:solidFill>
                    <a:srgbClr val="3399FF"/>
                  </a:solidFill>
                  <a:latin typeface="Helvetica"/>
                  <a:cs typeface="Helvetica"/>
                </a:rPr>
                <a:t>/de</a:t>
              </a:r>
              <a:endParaRPr lang="en-US" sz="1200" dirty="0">
                <a:solidFill>
                  <a:srgbClr val="3399FF"/>
                </a:solidFill>
                <a:latin typeface="Helvetica"/>
                <a:cs typeface="Helvetica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3700" y="6082099"/>
              <a:ext cx="177800" cy="177800"/>
            </a:xfrm>
            <a:prstGeom prst="rect">
              <a:avLst/>
            </a:prstGeom>
          </p:spPr>
        </p:pic>
      </p:grp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085" y="758658"/>
            <a:ext cx="5916227" cy="9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eople.tif"/>
          <p:cNvPicPr>
            <a:picLocks noChangeAspect="1"/>
          </p:cNvPicPr>
          <p:nvPr/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4352842"/>
            <a:ext cx="9166472" cy="385135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1236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Shadow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6" y="5847559"/>
            <a:ext cx="9144000" cy="32541"/>
          </a:xfrm>
          <a:prstGeom prst="rect">
            <a:avLst/>
          </a:prstGeom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11236" y="317500"/>
            <a:ext cx="9144000" cy="563563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ea typeface="+mj-ea"/>
                <a:cs typeface="Helvetica Light"/>
              </a:rPr>
              <a:t>Warum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ea typeface="+mj-ea"/>
                <a:cs typeface="Helvetica Light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ea typeface="+mj-ea"/>
                <a:cs typeface="Helvetica Light"/>
              </a:rPr>
              <a:t>wir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ea typeface="+mj-ea"/>
                <a:cs typeface="Helvetica Light"/>
              </a:rPr>
              <a:t> Meetings so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ea typeface="+mj-ea"/>
                <a:cs typeface="Helvetica Light"/>
              </a:rPr>
              <a:t>gerne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ea typeface="+mj-ea"/>
                <a:cs typeface="Helvetica Light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ea typeface="+mj-ea"/>
                <a:cs typeface="Helvetica Light"/>
              </a:rPr>
              <a:t>hassen</a:t>
            </a:r>
            <a:endParaRPr kumimoji="0" lang="en-US" sz="30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Helvetica Light"/>
              <a:ea typeface="+mj-ea"/>
              <a:cs typeface="Helvetica Ligh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0836" y="838200"/>
            <a:ext cx="792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595959"/>
                </a:solidFill>
                <a:latin typeface="Helvetica"/>
                <a:cs typeface="Helvetica"/>
              </a:rPr>
              <a:t>Basiert</a:t>
            </a:r>
            <a:r>
              <a:rPr lang="en-US" sz="1000" dirty="0" smtClean="0">
                <a:solidFill>
                  <a:srgbClr val="595959"/>
                </a:solidFill>
                <a:latin typeface="Helvetica"/>
                <a:cs typeface="Helvetica"/>
              </a:rPr>
              <a:t> auf </a:t>
            </a:r>
            <a:r>
              <a:rPr lang="en-US" sz="1000" dirty="0" err="1" smtClean="0">
                <a:solidFill>
                  <a:srgbClr val="595959"/>
                </a:solidFill>
                <a:latin typeface="Helvetica"/>
                <a:cs typeface="Helvetica"/>
              </a:rPr>
              <a:t>Befragung</a:t>
            </a:r>
            <a:r>
              <a:rPr lang="en-US" sz="1000" dirty="0" smtClean="0">
                <a:solidFill>
                  <a:srgbClr val="595959"/>
                </a:solidFill>
                <a:latin typeface="Helvetica"/>
                <a:cs typeface="Helvetica"/>
              </a:rPr>
              <a:t> von 948 </a:t>
            </a:r>
            <a:r>
              <a:rPr lang="en-US" sz="1000" dirty="0" err="1" smtClean="0">
                <a:solidFill>
                  <a:srgbClr val="595959"/>
                </a:solidFill>
                <a:latin typeface="Helvetica"/>
                <a:cs typeface="Helvetica"/>
              </a:rPr>
              <a:t>Direktoren</a:t>
            </a:r>
            <a:r>
              <a:rPr lang="en-US" sz="1000" dirty="0" smtClean="0">
                <a:solidFill>
                  <a:srgbClr val="595959"/>
                </a:solidFill>
                <a:latin typeface="Helvetica"/>
                <a:cs typeface="Helvetica"/>
              </a:rPr>
              <a:t> und </a:t>
            </a:r>
            <a:r>
              <a:rPr lang="en-US" sz="1000" dirty="0" err="1" smtClean="0">
                <a:solidFill>
                  <a:srgbClr val="595959"/>
                </a:solidFill>
                <a:latin typeface="Helvetica"/>
                <a:cs typeface="Helvetica"/>
              </a:rPr>
              <a:t>Managern</a:t>
            </a:r>
            <a:endParaRPr lang="en-US" sz="1000" dirty="0">
              <a:solidFill>
                <a:srgbClr val="595959"/>
              </a:solidFill>
              <a:latin typeface="Helvetica"/>
              <a:cs typeface="Helvetic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9322" y="3550790"/>
            <a:ext cx="194548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40%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beginnen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und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enden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nicht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planmäßig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09705" y="3550790"/>
            <a:ext cx="1907380" cy="5847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60%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nichts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wurde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zu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Ende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gebracht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89211" y="3550790"/>
            <a:ext cx="1907380" cy="5847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50%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keine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klare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Agenda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794500" y="3550790"/>
            <a:ext cx="2054225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42%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benötigte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Personen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nahmen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nicht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teil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algn="ctr"/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46" name="Picture 45" descr="40percent.a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00" y="1463675"/>
            <a:ext cx="1863725" cy="1863725"/>
          </a:xfrm>
          <a:prstGeom prst="rect">
            <a:avLst/>
          </a:prstGeom>
          <a:effectLst>
            <a:outerShdw blurRad="38100" dist="12700" dir="2700000">
              <a:srgbClr val="000000">
                <a:alpha val="20000"/>
              </a:srgbClr>
            </a:outerShdw>
          </a:effectLst>
        </p:spPr>
      </p:pic>
      <p:pic>
        <p:nvPicPr>
          <p:cNvPr id="47" name="Picture 46" descr="60percent.a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533" y="1463675"/>
            <a:ext cx="1863725" cy="1863725"/>
          </a:xfrm>
          <a:prstGeom prst="rect">
            <a:avLst/>
          </a:prstGeom>
          <a:effectLst>
            <a:outerShdw blurRad="38100" dist="12700" dir="2700000">
              <a:srgbClr val="000000">
                <a:alpha val="20000"/>
              </a:srgbClr>
            </a:outerShdw>
          </a:effectLst>
        </p:spPr>
      </p:pic>
      <p:pic>
        <p:nvPicPr>
          <p:cNvPr id="48" name="Picture 47" descr="50percent.ai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1039" y="1463675"/>
            <a:ext cx="1863725" cy="1863725"/>
          </a:xfrm>
          <a:prstGeom prst="rect">
            <a:avLst/>
          </a:prstGeom>
          <a:effectLst>
            <a:outerShdw blurRad="38100" dist="12700" dir="2700000">
              <a:srgbClr val="000000">
                <a:alpha val="20000"/>
              </a:srgbClr>
            </a:outerShdw>
          </a:effectLst>
        </p:spPr>
      </p:pic>
      <p:pic>
        <p:nvPicPr>
          <p:cNvPr id="49" name="Picture 48" descr="40percent.a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750" y="1463675"/>
            <a:ext cx="1863725" cy="1863725"/>
          </a:xfrm>
          <a:prstGeom prst="rect">
            <a:avLst/>
          </a:prstGeom>
          <a:effectLst>
            <a:outerShdw blurRad="38100" dist="12700" dir="2700000">
              <a:srgbClr val="000000">
                <a:alpha val="20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784727" y="2120900"/>
            <a:ext cx="9546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595959"/>
                </a:solidFill>
                <a:latin typeface="Helvetica"/>
                <a:cs typeface="Helvetica"/>
              </a:rPr>
              <a:t>40%</a:t>
            </a:r>
            <a:endParaRPr lang="en-US" sz="3000" b="1" dirty="0">
              <a:solidFill>
                <a:srgbClr val="595959"/>
              </a:solidFill>
              <a:latin typeface="Helvetica"/>
              <a:cs typeface="Helvetic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86060" y="2120900"/>
            <a:ext cx="9546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595959"/>
                </a:solidFill>
                <a:latin typeface="Helvetica"/>
                <a:cs typeface="Helvetica"/>
              </a:rPr>
              <a:t>60%</a:t>
            </a:r>
            <a:endParaRPr lang="en-US" sz="3000" b="1" dirty="0">
              <a:solidFill>
                <a:srgbClr val="595959"/>
              </a:solidFill>
              <a:latin typeface="Helvetica"/>
              <a:cs typeface="Helvetic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65566" y="2120900"/>
            <a:ext cx="9546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595959"/>
                </a:solidFill>
                <a:latin typeface="Helvetica"/>
                <a:cs typeface="Helvetica"/>
              </a:rPr>
              <a:t>50%</a:t>
            </a:r>
            <a:endParaRPr lang="en-US" sz="3000" b="1" dirty="0">
              <a:solidFill>
                <a:srgbClr val="595959"/>
              </a:solidFill>
              <a:latin typeface="Helvetica"/>
              <a:cs typeface="Helvetic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44277" y="2120900"/>
            <a:ext cx="9546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595959"/>
                </a:solidFill>
                <a:latin typeface="Helvetica"/>
                <a:cs typeface="Helvetica"/>
              </a:rPr>
              <a:t>42%</a:t>
            </a:r>
            <a:endParaRPr lang="en-US" sz="3000" b="1" dirty="0">
              <a:solidFill>
                <a:srgbClr val="595959"/>
              </a:solidFill>
              <a:latin typeface="Helvetica"/>
              <a:cs typeface="Helvetic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0" y="4775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595959"/>
                </a:solidFill>
                <a:latin typeface="Helvetica Light"/>
                <a:cs typeface="Helvetica Light"/>
              </a:rPr>
              <a:t>Sie</a:t>
            </a:r>
            <a:r>
              <a:rPr lang="en-US" sz="2000" dirty="0" smtClean="0">
                <a:solidFill>
                  <a:srgbClr val="595959"/>
                </a:solidFill>
                <a:latin typeface="Helvetica Light"/>
                <a:cs typeface="Helvetica Light"/>
              </a:rPr>
              <a:t> </a:t>
            </a:r>
            <a:r>
              <a:rPr lang="en-US" sz="2000" dirty="0" err="1" smtClean="0">
                <a:solidFill>
                  <a:srgbClr val="595959"/>
                </a:solidFill>
                <a:latin typeface="Helvetica Light"/>
                <a:cs typeface="Helvetica Light"/>
              </a:rPr>
              <a:t>brauchen</a:t>
            </a:r>
            <a:r>
              <a:rPr lang="en-US" sz="2000" dirty="0" smtClean="0">
                <a:solidFill>
                  <a:srgbClr val="595959"/>
                </a:solidFill>
                <a:latin typeface="Helvetica Light"/>
                <a:cs typeface="Helvetica Light"/>
              </a:rPr>
              <a:t> Meetings…</a:t>
            </a:r>
            <a:r>
              <a:rPr lang="en-US" sz="2000" b="1" dirty="0" err="1" smtClean="0">
                <a:latin typeface="Helvetica Light"/>
                <a:cs typeface="Helvetica Light"/>
              </a:rPr>
              <a:t>lassen</a:t>
            </a:r>
            <a:r>
              <a:rPr lang="en-US" sz="2000" b="1" dirty="0" smtClean="0">
                <a:latin typeface="Helvetica Light"/>
                <a:cs typeface="Helvetica Light"/>
              </a:rPr>
              <a:t> </a:t>
            </a:r>
            <a:r>
              <a:rPr lang="en-US" sz="2000" b="1" dirty="0" err="1" smtClean="0">
                <a:latin typeface="Helvetica Light"/>
                <a:cs typeface="Helvetica Light"/>
              </a:rPr>
              <a:t>Sie</a:t>
            </a:r>
            <a:r>
              <a:rPr lang="en-US" sz="2000" b="1" dirty="0" smtClean="0">
                <a:latin typeface="Helvetica Light"/>
                <a:cs typeface="Helvetica Light"/>
              </a:rPr>
              <a:t> </a:t>
            </a:r>
            <a:r>
              <a:rPr lang="en-US" sz="2000" b="1" dirty="0" err="1" smtClean="0">
                <a:latin typeface="Helvetica Light"/>
                <a:cs typeface="Helvetica Light"/>
              </a:rPr>
              <a:t>sie</a:t>
            </a:r>
            <a:r>
              <a:rPr lang="en-US" sz="2000" b="1" dirty="0" smtClean="0">
                <a:latin typeface="Helvetica Light"/>
                <a:cs typeface="Helvetica Light"/>
              </a:rPr>
              <a:t> </a:t>
            </a:r>
            <a:r>
              <a:rPr lang="en-US" sz="2000" b="1" dirty="0" err="1" smtClean="0">
                <a:latin typeface="Helvetica Light"/>
                <a:cs typeface="Helvetica Light"/>
              </a:rPr>
              <a:t>für</a:t>
            </a:r>
            <a:r>
              <a:rPr lang="en-US" sz="2000" b="1" dirty="0" smtClean="0">
                <a:latin typeface="Helvetica Light"/>
                <a:cs typeface="Helvetica Light"/>
              </a:rPr>
              <a:t> </a:t>
            </a:r>
            <a:r>
              <a:rPr lang="en-US" sz="2000" b="1" dirty="0" err="1" smtClean="0">
                <a:latin typeface="Helvetica Light"/>
                <a:cs typeface="Helvetica Light"/>
              </a:rPr>
              <a:t>sich</a:t>
            </a:r>
            <a:r>
              <a:rPr lang="en-US" sz="2000" b="1" dirty="0" smtClean="0">
                <a:latin typeface="Helvetica Light"/>
                <a:cs typeface="Helvetica Light"/>
              </a:rPr>
              <a:t> </a:t>
            </a:r>
            <a:r>
              <a:rPr lang="en-US" sz="2000" b="1" dirty="0" err="1" smtClean="0">
                <a:latin typeface="Helvetica Light"/>
                <a:cs typeface="Helvetica Light"/>
              </a:rPr>
              <a:t>arbeiten</a:t>
            </a:r>
            <a:r>
              <a:rPr lang="en-US" sz="2000" b="1" dirty="0" smtClean="0">
                <a:latin typeface="Helvetica Light"/>
                <a:cs typeface="Helvetica Light"/>
              </a:rPr>
              <a:t>.</a:t>
            </a:r>
            <a:endParaRPr lang="en-US" sz="2000" b="1" dirty="0">
              <a:latin typeface="Helvetica"/>
              <a:cs typeface="Helvetica"/>
            </a:endParaRPr>
          </a:p>
        </p:txBody>
      </p:sp>
      <p:pic>
        <p:nvPicPr>
          <p:cNvPr id="24" name="Picture 23" descr="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1175" y="6040674"/>
            <a:ext cx="3041650" cy="509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Shadow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7559"/>
            <a:ext cx="9144000" cy="3254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317500"/>
            <a:ext cx="9144000" cy="563563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200" dirty="0" smtClean="0">
                <a:latin typeface="Helvetica Light"/>
                <a:cs typeface="Helvetica Light"/>
              </a:rPr>
              <a:t>Wert des Meetings</a:t>
            </a:r>
            <a:endParaRPr kumimoji="0" lang="en-US" sz="30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Helvetica Light"/>
              <a:ea typeface="+mj-ea"/>
              <a:cs typeface="Helvetica Light"/>
            </a:endParaRPr>
          </a:p>
        </p:txBody>
      </p:sp>
      <p:pic>
        <p:nvPicPr>
          <p:cNvPr id="10" name="Picture 9" descr="ValueofMeeting-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8428"/>
            <a:ext cx="9144000" cy="3701142"/>
          </a:xfrm>
          <a:prstGeom prst="rect">
            <a:avLst/>
          </a:prstGeom>
        </p:spPr>
      </p:pic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175" y="6040674"/>
            <a:ext cx="3041650" cy="50939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537" y="1572830"/>
            <a:ext cx="4678871" cy="42706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Picture 5" descr="Shadow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47559"/>
            <a:ext cx="9144000" cy="3254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317500"/>
            <a:ext cx="9144000" cy="563563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ea typeface="+mj-ea"/>
                <a:cs typeface="Helvetica Light"/>
              </a:rPr>
              <a:t>Warum MeetingBooster</a:t>
            </a:r>
            <a:endParaRPr kumimoji="0" lang="de-DE" sz="3000" u="none" strike="noStrike" kern="120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Helvetica Light"/>
              <a:ea typeface="+mj-ea"/>
              <a:cs typeface="Helvetica Light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84940" y="1599011"/>
            <a:ext cx="5090105" cy="1571850"/>
            <a:chOff x="393968" y="3810000"/>
            <a:chExt cx="3924300" cy="1571850"/>
          </a:xfrm>
        </p:grpSpPr>
        <p:sp>
          <p:nvSpPr>
            <p:cNvPr id="31" name="Content Placeholder 2"/>
            <p:cNvSpPr txBox="1">
              <a:spLocks/>
            </p:cNvSpPr>
            <p:nvPr/>
          </p:nvSpPr>
          <p:spPr>
            <a:xfrm>
              <a:off x="393968" y="4313702"/>
              <a:ext cx="3924300" cy="1068148"/>
            </a:xfrm>
            <a:prstGeom prst="rect">
              <a:avLst/>
            </a:prstGeom>
          </p:spPr>
          <p:txBody>
            <a:bodyPr vert="horz" anchor="t">
              <a:normAutofit lnSpcReduction="10000"/>
            </a:bodyPr>
            <a:lstStyle/>
            <a:p>
              <a:pPr marL="365760" indent="-256032" defTabSz="914400">
                <a:spcBef>
                  <a:spcPts val="400"/>
                </a:spcBef>
                <a:buClr>
                  <a:srgbClr val="3399FF"/>
                </a:buClr>
                <a:buSzPct val="68000"/>
                <a:buFont typeface="Wingdings 3"/>
                <a:buChar char=""/>
                <a:defRPr/>
              </a:pPr>
              <a:r>
                <a:rPr lang="de-DE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 Light"/>
                  <a:cs typeface="Helvetica Light"/>
                </a:rPr>
                <a:t>Planung vereinfachen </a:t>
              </a:r>
            </a:p>
            <a:p>
              <a:pPr marL="365760" indent="-256032" defTabSz="914400">
                <a:spcBef>
                  <a:spcPts val="400"/>
                </a:spcBef>
                <a:buClr>
                  <a:srgbClr val="3399FF"/>
                </a:buClr>
                <a:buSzPct val="68000"/>
                <a:buFont typeface="Wingdings 3"/>
                <a:buChar char=""/>
                <a:defRPr/>
              </a:pPr>
              <a:r>
                <a:rPr kumimoji="0" lang="de-DE" sz="1400" u="none" strike="noStrike" kern="1200" cap="none" spc="0" normalizeH="0" baseline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cs typeface="Helvetica Light"/>
                </a:rPr>
                <a:t>Agendas </a:t>
              </a:r>
              <a:r>
                <a:rPr lang="de-DE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 Light"/>
                  <a:cs typeface="Helvetica Light"/>
                </a:rPr>
                <a:t>effizienter erstellen</a:t>
              </a:r>
              <a:endParaRPr kumimoji="0" lang="de-DE" sz="140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 Light"/>
                <a:cs typeface="Helvetica Light"/>
              </a:endParaRPr>
            </a:p>
            <a:p>
              <a:pPr marL="365760" indent="-256032" defTabSz="914400">
                <a:spcBef>
                  <a:spcPts val="400"/>
                </a:spcBef>
                <a:buClr>
                  <a:srgbClr val="3399FF"/>
                </a:buClr>
                <a:buSzPct val="68000"/>
                <a:buFont typeface="Wingdings 3"/>
                <a:buChar char=""/>
                <a:defRPr/>
              </a:pPr>
              <a:r>
                <a:rPr lang="de-DE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 Light"/>
                  <a:cs typeface="Helvetica Light"/>
                </a:rPr>
                <a:t>Automatisch </a:t>
              </a:r>
              <a:r>
                <a:rPr lang="de-DE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 Light"/>
                  <a:cs typeface="Helvetica Light"/>
                </a:rPr>
                <a:t>Protokolle generieren &amp; archivieren </a:t>
              </a:r>
            </a:p>
            <a:p>
              <a:pPr marL="365760" indent="-256032" defTabSz="914400">
                <a:spcBef>
                  <a:spcPts val="400"/>
                </a:spcBef>
                <a:buClr>
                  <a:srgbClr val="3399FF"/>
                </a:buClr>
                <a:buSzPct val="68000"/>
                <a:buFont typeface="Wingdings 3"/>
                <a:buChar char=""/>
                <a:defRPr/>
              </a:pPr>
              <a:r>
                <a:rPr kumimoji="0" lang="de-DE" sz="1400" u="none" strike="noStrike" kern="1200" cap="none" spc="0" normalizeH="0" baseline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cs typeface="Helvetica Light"/>
                </a:rPr>
                <a:t>Protokolle und Aufgaben automatisch verteilen</a:t>
              </a:r>
              <a:endParaRPr kumimoji="0" lang="de-DE" sz="140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 Light"/>
                <a:cs typeface="Helvetica Light"/>
              </a:endParaRPr>
            </a:p>
          </p:txBody>
        </p:sp>
        <p:sp>
          <p:nvSpPr>
            <p:cNvPr id="32" name="Title 1"/>
            <p:cNvSpPr txBox="1">
              <a:spLocks/>
            </p:cNvSpPr>
            <p:nvPr/>
          </p:nvSpPr>
          <p:spPr>
            <a:xfrm>
              <a:off x="508000" y="3810000"/>
              <a:ext cx="3797300" cy="381000"/>
            </a:xfrm>
            <a:prstGeom prst="rect">
              <a:avLst/>
            </a:prstGeom>
          </p:spPr>
          <p:txBody>
            <a:bodyPr vert="horz" rtlCol="0" anchor="t">
              <a:noAutofit/>
              <a:scene3d>
                <a:camera prst="orthographicFront"/>
                <a:lightRig rig="soft" dir="t"/>
              </a:scene3d>
              <a:sp3d prstMaterial="softEdge"/>
            </a:bodyPr>
            <a:lstStyle/>
            <a:p>
              <a:pPr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"/>
                  <a:ea typeface="+mj-ea"/>
                  <a:cs typeface="Helvetica"/>
                </a:rPr>
                <a:t>ROI – Zeit bei Meetings sparen</a:t>
              </a:r>
              <a:endParaRPr kumimoji="0" lang="de-DE" sz="1600" b="1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Helvetica"/>
                <a:ea typeface="+mj-ea"/>
                <a:cs typeface="Helvetica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393877" y="3435939"/>
            <a:ext cx="4461457" cy="381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+mj-ea"/>
                <a:cs typeface="Helvetica"/>
              </a:rPr>
              <a:t>Gesparte Zeit pro Meeting – ca. 30 Minuten!!</a:t>
            </a:r>
            <a:endParaRPr kumimoji="0" lang="de-DE" sz="1600" b="1" u="none" strike="noStrike" kern="120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Helvetica"/>
              <a:ea typeface="+mj-ea"/>
              <a:cs typeface="Helvetica"/>
            </a:endParaRPr>
          </a:p>
        </p:txBody>
      </p: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175" y="6040674"/>
            <a:ext cx="3041650" cy="50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0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773" y="2508706"/>
            <a:ext cx="5758975" cy="33365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Picture 5" descr="Shadow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47559"/>
            <a:ext cx="9144000" cy="3254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317500"/>
            <a:ext cx="9144000" cy="563563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ea typeface="+mj-ea"/>
                <a:cs typeface="Helvetica Light"/>
              </a:rPr>
              <a:t>Warum MeetingBooster</a:t>
            </a:r>
            <a:endParaRPr kumimoji="0" lang="de-DE" sz="3000" u="none" strike="noStrike" kern="120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Helvetica Light"/>
              <a:ea typeface="+mj-ea"/>
              <a:cs typeface="Helvetica Light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99061" y="1599011"/>
            <a:ext cx="4697525" cy="1994616"/>
            <a:chOff x="589562" y="1826653"/>
            <a:chExt cx="3924300" cy="1994616"/>
          </a:xfrm>
        </p:grpSpPr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589562" y="2330797"/>
              <a:ext cx="3924300" cy="1490472"/>
            </a:xfrm>
            <a:prstGeom prst="rect">
              <a:avLst/>
            </a:prstGeom>
          </p:spPr>
          <p:txBody>
            <a:bodyPr vert="horz" anchor="t">
              <a:normAutofit/>
            </a:bodyPr>
            <a:lstStyle/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buClr>
                  <a:srgbClr val="3399FF"/>
                </a:buClr>
                <a:buSzPct val="68000"/>
                <a:buFont typeface="Wingdings 3"/>
                <a:buChar char=""/>
                <a:tabLst/>
                <a:defRPr/>
              </a:pPr>
              <a:r>
                <a:rPr kumimoji="0" lang="de-DE" sz="1400" u="none" strike="noStrike" kern="1200" cap="none" spc="0" normalizeH="0" baseline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cs typeface="Helvetica Light"/>
                </a:rPr>
                <a:t>Engagement der </a:t>
              </a:r>
              <a:r>
                <a:rPr lang="de-DE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 Light"/>
                  <a:cs typeface="Helvetica Light"/>
                </a:rPr>
                <a:t>T</a:t>
              </a:r>
              <a:r>
                <a:rPr kumimoji="0" lang="de-DE" sz="1400" u="none" strike="noStrike" kern="1200" cap="none" spc="0" normalizeH="0" baseline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cs typeface="Helvetica Light"/>
                </a:rPr>
                <a:t>eilnehmer verbessern</a:t>
              </a:r>
              <a:endParaRPr kumimoji="0" lang="de-DE" sz="1400" u="none" strike="noStrike" kern="1200" cap="none" spc="0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 Light"/>
                <a:cs typeface="Helvetica Light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buClr>
                  <a:srgbClr val="3399FF"/>
                </a:buClr>
                <a:buSzPct val="68000"/>
                <a:buFont typeface="Wingdings 3"/>
                <a:buChar char=""/>
                <a:tabLst/>
                <a:defRPr/>
              </a:pPr>
              <a:r>
                <a:rPr lang="de-DE" sz="1400" baseline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 Light"/>
                  <a:cs typeface="Helvetica Light"/>
                </a:rPr>
                <a:t>Diskussionen in Aktionen umwandeln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buClr>
                  <a:srgbClr val="3399FF"/>
                </a:buClr>
                <a:buSzPct val="68000"/>
                <a:buFont typeface="Wingdings 3"/>
                <a:buChar char=""/>
                <a:tabLst/>
                <a:defRPr/>
              </a:pPr>
              <a:r>
                <a:rPr lang="de-DE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 Light"/>
                  <a:cs typeface="Helvetica Light"/>
                </a:rPr>
                <a:t>Automatisches Backup des Protokolls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buClr>
                  <a:srgbClr val="3399FF"/>
                </a:buClr>
                <a:buSzPct val="68000"/>
                <a:buFont typeface="Wingdings 3"/>
                <a:buChar char=""/>
                <a:tabLst/>
                <a:defRPr/>
              </a:pPr>
              <a:r>
                <a:rPr kumimoji="0" lang="de-DE" sz="1400" u="none" strike="noStrike" kern="1200" cap="none" spc="0" normalizeH="0" baseline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cs typeface="Helvetica Light"/>
                </a:rPr>
                <a:t>Globale Suche in allen Meeting-Protokollen</a:t>
              </a: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703861" y="1826653"/>
              <a:ext cx="3089531" cy="381000"/>
            </a:xfrm>
            <a:prstGeom prst="rect">
              <a:avLst/>
            </a:prstGeom>
          </p:spPr>
          <p:txBody>
            <a:bodyPr vert="horz" rtlCol="0" anchor="t">
              <a:noAutofit/>
              <a:scene3d>
                <a:camera prst="orthographicFront"/>
                <a:lightRig rig="soft" dir="t"/>
              </a:scene3d>
              <a:sp3d prstMaterial="softEdge"/>
            </a:bodyPr>
            <a:lstStyle/>
            <a:p>
              <a:pPr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"/>
                  <a:ea typeface="+mj-ea"/>
                  <a:cs typeface="Helvetica"/>
                </a:rPr>
                <a:t>Erhöhte Produktivität</a:t>
              </a:r>
              <a:endParaRPr kumimoji="0" lang="de-DE" sz="1600" b="1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Helvetica"/>
                <a:ea typeface="+mj-ea"/>
                <a:cs typeface="Helvetica"/>
              </a:endParaRPr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513360" y="3403127"/>
            <a:ext cx="4393491" cy="381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+mj-ea"/>
                <a:cs typeface="Helvetica"/>
              </a:rPr>
              <a:t>Erfolgreiche Meetings – Unbezahlbar!</a:t>
            </a:r>
            <a:endParaRPr kumimoji="0" lang="de-DE" sz="1600" b="1" u="none" strike="noStrike" kern="120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Helvetica"/>
              <a:ea typeface="+mj-ea"/>
              <a:cs typeface="Helvetica"/>
            </a:endParaRPr>
          </a:p>
        </p:txBody>
      </p: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175" y="6040674"/>
            <a:ext cx="3041650" cy="509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Shadow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7559"/>
            <a:ext cx="9144000" cy="3254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317500"/>
            <a:ext cx="9144000" cy="563563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ea typeface="+mj-ea"/>
                <a:cs typeface="Helvetica Light"/>
              </a:rPr>
              <a:t>Hosting-Modelle</a:t>
            </a:r>
            <a:endParaRPr kumimoji="0" lang="en-US" sz="30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Helvetica Light"/>
              <a:ea typeface="+mj-ea"/>
              <a:cs typeface="Helvetica Light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81000" y="3810000"/>
            <a:ext cx="3924300" cy="1765300"/>
            <a:chOff x="381000" y="3810000"/>
            <a:chExt cx="3924300" cy="1765300"/>
          </a:xfrm>
        </p:grpSpPr>
        <p:sp>
          <p:nvSpPr>
            <p:cNvPr id="31" name="Content Placeholder 2"/>
            <p:cNvSpPr txBox="1">
              <a:spLocks/>
            </p:cNvSpPr>
            <p:nvPr/>
          </p:nvSpPr>
          <p:spPr>
            <a:xfrm>
              <a:off x="381000" y="4262628"/>
              <a:ext cx="3924300" cy="1312672"/>
            </a:xfrm>
            <a:prstGeom prst="rect">
              <a:avLst/>
            </a:prstGeom>
          </p:spPr>
          <p:txBody>
            <a:bodyPr vert="horz" anchor="t">
              <a:normAutofit/>
            </a:bodyPr>
            <a:lstStyle/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buClr>
                  <a:srgbClr val="3399FF"/>
                </a:buClr>
                <a:buSzPct val="68000"/>
                <a:buFont typeface="Wingdings 3"/>
                <a:buChar char=""/>
                <a:tabLst/>
                <a:defRPr/>
              </a:pPr>
              <a:r>
                <a:rPr kumimoji="0" lang="de-DE" sz="140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cs typeface="Helvetica Light"/>
                </a:rPr>
                <a:t>Gehosted mit Microsoft Windows Azure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buClr>
                  <a:srgbClr val="3399FF"/>
                </a:buClr>
                <a:buSzPct val="68000"/>
                <a:buFont typeface="Wingdings 3"/>
                <a:buChar char=""/>
                <a:tabLst/>
                <a:defRPr/>
              </a:pPr>
              <a:r>
                <a:rPr lang="de-DE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 Light"/>
                  <a:cs typeface="Helvetica Light"/>
                </a:rPr>
                <a:t>Schnell und einfach einsetzbar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buClr>
                  <a:srgbClr val="3399FF"/>
                </a:buClr>
                <a:buSzPct val="68000"/>
                <a:buFont typeface="Wingdings 3"/>
                <a:buChar char=""/>
                <a:tabLst/>
                <a:defRPr/>
              </a:pPr>
              <a:r>
                <a:rPr kumimoji="0" lang="de-DE" sz="140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cs typeface="Helvetica Light"/>
                </a:rPr>
                <a:t>Minimale</a:t>
              </a:r>
              <a:r>
                <a:rPr kumimoji="0" lang="de-DE" sz="140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cs typeface="Helvetica Light"/>
                </a:rPr>
                <a:t> </a:t>
              </a:r>
              <a:r>
                <a:rPr kumimoji="0" lang="de-DE" sz="140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cs typeface="Helvetica Light"/>
                </a:rPr>
                <a:t>technische </a:t>
              </a:r>
              <a:r>
                <a:rPr lang="de-DE" sz="1400" noProof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 Light"/>
                  <a:cs typeface="Helvetica Light"/>
                </a:rPr>
                <a:t>I</a:t>
              </a:r>
              <a:r>
                <a:rPr kumimoji="0" lang="de-DE" sz="140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cs typeface="Helvetica Light"/>
                </a:rPr>
                <a:t>nvestitionen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buClr>
                  <a:srgbClr val="3399FF"/>
                </a:buClr>
                <a:buSzPct val="68000"/>
                <a:buFont typeface="Wingdings 3"/>
                <a:buChar char=""/>
                <a:tabLst/>
                <a:defRPr/>
              </a:pPr>
              <a:r>
                <a:rPr lang="de-DE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 Light"/>
                  <a:cs typeface="Helvetica Light"/>
                </a:rPr>
                <a:t>Wartung/Pflege durch MatchWare</a:t>
              </a:r>
              <a:endParaRPr kumimoji="0" lang="de-DE" sz="14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 Light"/>
                <a:cs typeface="Helvetica Light"/>
              </a:endParaRPr>
            </a:p>
          </p:txBody>
        </p:sp>
        <p:sp>
          <p:nvSpPr>
            <p:cNvPr id="32" name="Title 1"/>
            <p:cNvSpPr txBox="1">
              <a:spLocks/>
            </p:cNvSpPr>
            <p:nvPr/>
          </p:nvSpPr>
          <p:spPr>
            <a:xfrm>
              <a:off x="508000" y="3810000"/>
              <a:ext cx="2044700" cy="381000"/>
            </a:xfrm>
            <a:prstGeom prst="rect">
              <a:avLst/>
            </a:prstGeom>
          </p:spPr>
          <p:txBody>
            <a:bodyPr vert="horz" rtlCol="0" anchor="t">
              <a:noAutofit/>
              <a:scene3d>
                <a:camera prst="orthographicFront"/>
                <a:lightRig rig="soft" dir="t"/>
              </a:scene3d>
              <a:sp3d prstMaterial="softEdge"/>
            </a:bodyPr>
            <a:lstStyle/>
            <a:p>
              <a:pPr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"/>
                  <a:ea typeface="+mj-ea"/>
                  <a:cs typeface="Helvetica"/>
                </a:rPr>
                <a:t>Cloud Hosting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Helvetica"/>
                <a:ea typeface="+mj-ea"/>
                <a:cs typeface="Helvetica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281939" y="3810000"/>
            <a:ext cx="4769551" cy="1943100"/>
            <a:chOff x="4775200" y="3810000"/>
            <a:chExt cx="3924300" cy="1943100"/>
          </a:xfrm>
        </p:grpSpPr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4775200" y="4262628"/>
              <a:ext cx="3924300" cy="1490472"/>
            </a:xfrm>
            <a:prstGeom prst="rect">
              <a:avLst/>
            </a:prstGeom>
          </p:spPr>
          <p:txBody>
            <a:bodyPr vert="horz" anchor="t">
              <a:normAutofit/>
            </a:bodyPr>
            <a:lstStyle/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buClr>
                  <a:srgbClr val="3399FF"/>
                </a:buClr>
                <a:buSzPct val="68000"/>
                <a:buFont typeface="Wingdings 3"/>
                <a:buChar char=""/>
                <a:tabLst/>
                <a:defRPr/>
              </a:pPr>
              <a:r>
                <a:rPr kumimoji="0" lang="de-DE" sz="140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cs typeface="Helvetica Light"/>
                </a:rPr>
                <a:t>Geschützt durch die Unternehmens-F</a:t>
              </a:r>
              <a:r>
                <a:rPr kumimoji="0" lang="de-DE" sz="140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cs typeface="Helvetica Light"/>
                </a:rPr>
                <a:t>irewall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buClr>
                  <a:srgbClr val="3399FF"/>
                </a:buClr>
                <a:buSzPct val="68000"/>
                <a:buFont typeface="Wingdings 3"/>
                <a:buChar char=""/>
                <a:tabLst/>
                <a:defRPr/>
              </a:pPr>
              <a:r>
                <a:rPr lang="de-DE" sz="1400" baseline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 Light"/>
                  <a:cs typeface="Helvetica Light"/>
                </a:rPr>
                <a:t>Volle Kontrolle der </a:t>
              </a:r>
              <a:r>
                <a:rPr lang="de-DE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 Light"/>
                  <a:cs typeface="Helvetica Light"/>
                </a:rPr>
                <a:t>Hard- und Software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buClr>
                  <a:srgbClr val="3399FF"/>
                </a:buClr>
                <a:buSzPct val="68000"/>
                <a:buFont typeface="Wingdings 3"/>
                <a:buChar char=""/>
                <a:tabLst/>
                <a:defRPr/>
              </a:pPr>
              <a:r>
                <a:rPr kumimoji="0" lang="de-DE" sz="140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cs typeface="Helvetica Light"/>
                </a:rPr>
                <a:t>Kein</a:t>
              </a:r>
              <a:r>
                <a:rPr kumimoji="0" lang="de-DE" sz="140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cs typeface="Helvetica Light"/>
                </a:rPr>
                <a:t> Speichern/Transferieren von </a:t>
              </a:r>
              <a:r>
                <a:rPr lang="de-DE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 Light"/>
                  <a:cs typeface="Helvetica Light"/>
                </a:rPr>
                <a:t>D</a:t>
              </a:r>
              <a:r>
                <a:rPr kumimoji="0" lang="de-DE" sz="140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cs typeface="Helvetica Light"/>
                </a:rPr>
                <a:t>aten außer Haus</a:t>
              </a:r>
              <a:endParaRPr kumimoji="0" lang="de-DE" sz="14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 Light"/>
                <a:cs typeface="Helvetica Light"/>
              </a:endParaRP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4889499" y="3810000"/>
              <a:ext cx="3750752" cy="378605"/>
            </a:xfrm>
            <a:prstGeom prst="rect">
              <a:avLst/>
            </a:prstGeom>
          </p:spPr>
          <p:txBody>
            <a:bodyPr vert="horz" rtlCol="0" anchor="t">
              <a:noAutofit/>
              <a:scene3d>
                <a:camera prst="orthographicFront"/>
                <a:lightRig rig="soft" dir="t"/>
              </a:scene3d>
              <a:sp3d prstMaterial="softEdge"/>
            </a:bodyPr>
            <a:lstStyle/>
            <a:p>
              <a:pPr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"/>
                  <a:ea typeface="+mj-ea"/>
                  <a:cs typeface="Helvetica"/>
                </a:rPr>
                <a:t>On-Premise Hosting ( im Unternehmen</a:t>
              </a: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"/>
                  <a:ea typeface="+mj-ea"/>
                  <a:cs typeface="Helvetica"/>
                </a:rPr>
                <a:t>)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Helvetica"/>
                <a:ea typeface="+mj-ea"/>
                <a:cs typeface="Helvetica"/>
              </a:endParaRPr>
            </a:p>
          </p:txBody>
        </p:sp>
      </p:grpSp>
      <p:pic>
        <p:nvPicPr>
          <p:cNvPr id="36" name="Picture 35" descr="icon-Cloud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00" y="1289050"/>
            <a:ext cx="2298700" cy="2298700"/>
          </a:xfrm>
          <a:prstGeom prst="rect">
            <a:avLst/>
          </a:prstGeom>
        </p:spPr>
      </p:pic>
      <p:pic>
        <p:nvPicPr>
          <p:cNvPr id="37" name="Picture 36" descr="icon-Local.a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00" y="1289050"/>
            <a:ext cx="2298700" cy="2298700"/>
          </a:xfrm>
          <a:prstGeom prst="rect">
            <a:avLst/>
          </a:prstGeom>
        </p:spPr>
      </p:pic>
      <p:pic>
        <p:nvPicPr>
          <p:cNvPr id="14" name="Picture 13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1175" y="6040674"/>
            <a:ext cx="3041650" cy="50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8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Shadow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7559"/>
            <a:ext cx="9144000" cy="3254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317500"/>
            <a:ext cx="9144000" cy="563563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cs typeface="Helvetica Light"/>
              </a:rPr>
              <a:t>Arbeitsweise</a:t>
            </a:r>
            <a:endParaRPr kumimoji="0" lang="en-US" sz="30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Helvetica Light"/>
              <a:ea typeface="+mj-ea"/>
              <a:cs typeface="Helvetica Light"/>
            </a:endParaRPr>
          </a:p>
        </p:txBody>
      </p:sp>
      <p:pic>
        <p:nvPicPr>
          <p:cNvPr id="30" name="Picture 29" descr="HowitWorks-Icons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6148"/>
            <a:ext cx="9143998" cy="196453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47700" y="2807029"/>
            <a:ext cx="1562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Helvetica"/>
                <a:cs typeface="Helvetica"/>
              </a:rPr>
              <a:t>Planen des Meetings in Outlook</a:t>
            </a:r>
          </a:p>
          <a:p>
            <a:r>
              <a:rPr lang="en-US" sz="1200" dirty="0" smtClean="0">
                <a:latin typeface="Helvetica Light"/>
                <a:cs typeface="Helvetica Light"/>
              </a:rPr>
              <a:t>Planen </a:t>
            </a:r>
            <a:r>
              <a:rPr lang="en-US" sz="1200" dirty="0" err="1" smtClean="0">
                <a:latin typeface="Helvetica Light"/>
                <a:cs typeface="Helvetica Light"/>
              </a:rPr>
              <a:t>Sie</a:t>
            </a:r>
            <a:r>
              <a:rPr lang="en-US" sz="1200" dirty="0" smtClean="0">
                <a:latin typeface="Helvetica Light"/>
                <a:cs typeface="Helvetica Light"/>
              </a:rPr>
              <a:t> </a:t>
            </a:r>
            <a:r>
              <a:rPr lang="de-DE" sz="1200" dirty="0" err="1" smtClean="0">
                <a:latin typeface="Helvetica Light"/>
                <a:cs typeface="Helvetica Light"/>
              </a:rPr>
              <a:t>lhr</a:t>
            </a:r>
            <a:r>
              <a:rPr lang="en-US" sz="1200" dirty="0" smtClean="0">
                <a:latin typeface="Helvetica Light"/>
                <a:cs typeface="Helvetica Light"/>
              </a:rPr>
              <a:t> Meeting </a:t>
            </a:r>
            <a:r>
              <a:rPr lang="en-US" sz="1200" dirty="0" err="1" smtClean="0">
                <a:latin typeface="Helvetica Light"/>
                <a:cs typeface="Helvetica Light"/>
              </a:rPr>
              <a:t>wie</a:t>
            </a:r>
            <a:r>
              <a:rPr lang="en-US" sz="1200" dirty="0" smtClean="0">
                <a:latin typeface="Helvetica Light"/>
                <a:cs typeface="Helvetica Light"/>
              </a:rPr>
              <a:t> </a:t>
            </a:r>
            <a:r>
              <a:rPr lang="en-US" sz="1200" dirty="0" err="1" smtClean="0">
                <a:latin typeface="Helvetica Light"/>
                <a:cs typeface="Helvetica Light"/>
              </a:rPr>
              <a:t>ein</a:t>
            </a:r>
            <a:r>
              <a:rPr lang="en-US" sz="1200" dirty="0" smtClean="0">
                <a:latin typeface="Helvetica Light"/>
                <a:cs typeface="Helvetica Light"/>
              </a:rPr>
              <a:t> </a:t>
            </a:r>
            <a:r>
              <a:rPr lang="en-US" sz="1200" dirty="0" err="1" smtClean="0">
                <a:latin typeface="Helvetica Light"/>
                <a:cs typeface="Helvetica Light"/>
              </a:rPr>
              <a:t>normales</a:t>
            </a:r>
            <a:r>
              <a:rPr lang="en-US" sz="1200" dirty="0" smtClean="0">
                <a:latin typeface="Helvetica Light"/>
                <a:cs typeface="Helvetica Light"/>
              </a:rPr>
              <a:t> Meeting in Outlook – </a:t>
            </a:r>
            <a:r>
              <a:rPr lang="en-US" sz="1200" dirty="0" err="1" smtClean="0">
                <a:latin typeface="Helvetica Light"/>
                <a:cs typeface="Helvetica Light"/>
              </a:rPr>
              <a:t>ohne</a:t>
            </a:r>
            <a:r>
              <a:rPr lang="en-US" sz="1200" dirty="0" smtClean="0">
                <a:latin typeface="Helvetica Light"/>
                <a:cs typeface="Helvetica Light"/>
              </a:rPr>
              <a:t> </a:t>
            </a:r>
            <a:r>
              <a:rPr lang="en-US" sz="1200" dirty="0" err="1" smtClean="0">
                <a:latin typeface="Helvetica Light"/>
                <a:cs typeface="Helvetica Light"/>
              </a:rPr>
              <a:t>jede</a:t>
            </a:r>
            <a:r>
              <a:rPr lang="en-US" sz="1200" dirty="0" smtClean="0">
                <a:latin typeface="Helvetica Light"/>
                <a:cs typeface="Helvetica Light"/>
              </a:rPr>
              <a:t> </a:t>
            </a:r>
            <a:r>
              <a:rPr lang="en-US" sz="1200" dirty="0" err="1" smtClean="0">
                <a:latin typeface="Helvetica Light"/>
                <a:cs typeface="Helvetica Light"/>
              </a:rPr>
              <a:t>Umgewöhnung</a:t>
            </a:r>
            <a:r>
              <a:rPr lang="en-US" sz="1200" dirty="0" smtClean="0">
                <a:latin typeface="Helvetica Light"/>
                <a:cs typeface="Helvetica Light"/>
              </a:rPr>
              <a:t>.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200" y="2718130"/>
            <a:ext cx="685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300" b="1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1.</a:t>
            </a:r>
            <a:endParaRPr lang="en-US" sz="4300" b="1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61732" y="2807029"/>
            <a:ext cx="17483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latin typeface="Helvetica"/>
                <a:cs typeface="Helvetica"/>
              </a:rPr>
              <a:t>Erstellen</a:t>
            </a:r>
            <a:r>
              <a:rPr lang="en-US" sz="1200" b="1" dirty="0" smtClean="0">
                <a:latin typeface="Helvetica"/>
                <a:cs typeface="Helvetica"/>
              </a:rPr>
              <a:t> </a:t>
            </a:r>
            <a:r>
              <a:rPr lang="en-US" sz="1200" b="1" dirty="0" err="1" smtClean="0">
                <a:latin typeface="Helvetica"/>
                <a:cs typeface="Helvetica"/>
              </a:rPr>
              <a:t>der</a:t>
            </a:r>
            <a:r>
              <a:rPr lang="en-US" sz="1200" b="1" dirty="0" smtClean="0">
                <a:latin typeface="Helvetica"/>
                <a:cs typeface="Helvetica"/>
              </a:rPr>
              <a:t> Agenda</a:t>
            </a:r>
          </a:p>
          <a:p>
            <a:r>
              <a:rPr lang="en-US" sz="1200" dirty="0" err="1" smtClean="0">
                <a:latin typeface="Helvetica Light"/>
                <a:cs typeface="Helvetica Light"/>
              </a:rPr>
              <a:t>Erstellen</a:t>
            </a:r>
            <a:r>
              <a:rPr lang="en-US" sz="1200" dirty="0" smtClean="0">
                <a:latin typeface="Helvetica Light"/>
                <a:cs typeface="Helvetica Light"/>
              </a:rPr>
              <a:t> </a:t>
            </a:r>
            <a:r>
              <a:rPr lang="en-US" sz="1200" dirty="0" err="1" smtClean="0">
                <a:latin typeface="Helvetica Light"/>
                <a:cs typeface="Helvetica Light"/>
              </a:rPr>
              <a:t>Sie</a:t>
            </a:r>
            <a:r>
              <a:rPr lang="en-US" sz="1200" dirty="0" smtClean="0">
                <a:latin typeface="Helvetica Light"/>
                <a:cs typeface="Helvetica Light"/>
              </a:rPr>
              <a:t> die Agenda in </a:t>
            </a:r>
            <a:r>
              <a:rPr lang="de-DE" sz="1200" dirty="0" smtClean="0">
                <a:latin typeface="Helvetica Light"/>
                <a:cs typeface="Helvetica Light"/>
              </a:rPr>
              <a:t>MeetingBoosters</a:t>
            </a:r>
            <a:r>
              <a:rPr lang="en-US" sz="1200" dirty="0" smtClean="0">
                <a:latin typeface="Helvetica Light"/>
                <a:cs typeface="Helvetica Light"/>
              </a:rPr>
              <a:t> speziellem Online Agenda-Modul. Arbeiten Sie mit Vorlagen und </a:t>
            </a:r>
            <a:r>
              <a:rPr lang="en-US" sz="1200" dirty="0" err="1" smtClean="0">
                <a:latin typeface="Helvetica Light"/>
                <a:cs typeface="Helvetica Light"/>
              </a:rPr>
              <a:t>weisen</a:t>
            </a:r>
            <a:r>
              <a:rPr lang="en-US" sz="1200" dirty="0" smtClean="0">
                <a:latin typeface="Helvetica Light"/>
                <a:cs typeface="Helvetica Light"/>
              </a:rPr>
              <a:t> </a:t>
            </a:r>
            <a:r>
              <a:rPr lang="en-US" sz="1200" dirty="0" err="1" smtClean="0">
                <a:latin typeface="Helvetica Light"/>
                <a:cs typeface="Helvetica Light"/>
              </a:rPr>
              <a:t>Zeiten</a:t>
            </a:r>
            <a:r>
              <a:rPr lang="en-US" sz="1200" dirty="0" smtClean="0">
                <a:latin typeface="Helvetica Light"/>
                <a:cs typeface="Helvetica Light"/>
              </a:rPr>
              <a:t> </a:t>
            </a:r>
            <a:r>
              <a:rPr lang="en-US" sz="1200" dirty="0" err="1" smtClean="0">
                <a:latin typeface="Helvetica Light"/>
                <a:cs typeface="Helvetica Light"/>
              </a:rPr>
              <a:t>für</a:t>
            </a:r>
            <a:r>
              <a:rPr lang="en-US" sz="1200" dirty="0" smtClean="0">
                <a:latin typeface="Helvetica Light"/>
                <a:cs typeface="Helvetica Light"/>
              </a:rPr>
              <a:t> </a:t>
            </a:r>
            <a:r>
              <a:rPr lang="en-US" sz="1200" dirty="0" err="1" smtClean="0">
                <a:latin typeface="Helvetica Light"/>
                <a:cs typeface="Helvetica Light"/>
              </a:rPr>
              <a:t>Themen</a:t>
            </a:r>
            <a:r>
              <a:rPr lang="en-US" sz="1200" dirty="0" smtClean="0">
                <a:latin typeface="Helvetica Light"/>
                <a:cs typeface="Helvetica Light"/>
              </a:rPr>
              <a:t> </a:t>
            </a:r>
            <a:r>
              <a:rPr lang="en-US" sz="1200" dirty="0" err="1" smtClean="0">
                <a:latin typeface="Helvetica Light"/>
                <a:cs typeface="Helvetica Light"/>
              </a:rPr>
              <a:t>sowie</a:t>
            </a:r>
            <a:r>
              <a:rPr lang="en-US" sz="1200" dirty="0" smtClean="0">
                <a:latin typeface="Helvetica Light"/>
                <a:cs typeface="Helvetica Light"/>
              </a:rPr>
              <a:t> </a:t>
            </a:r>
            <a:r>
              <a:rPr lang="en-US" sz="1200" dirty="0" err="1" smtClean="0">
                <a:latin typeface="Helvetica Light"/>
                <a:cs typeface="Helvetica Light"/>
              </a:rPr>
              <a:t>vorbereitende</a:t>
            </a:r>
            <a:r>
              <a:rPr lang="en-US" sz="1200" dirty="0" smtClean="0">
                <a:latin typeface="Helvetica Light"/>
                <a:cs typeface="Helvetica Light"/>
              </a:rPr>
              <a:t> </a:t>
            </a:r>
            <a:r>
              <a:rPr lang="en-US" sz="1200" dirty="0" err="1" smtClean="0">
                <a:latin typeface="Helvetica Light"/>
                <a:cs typeface="Helvetica Light"/>
              </a:rPr>
              <a:t>Aufgaben</a:t>
            </a:r>
            <a:r>
              <a:rPr lang="en-US" sz="1200" dirty="0" smtClean="0">
                <a:latin typeface="Helvetica Light"/>
                <a:cs typeface="Helvetica Light"/>
              </a:rPr>
              <a:t> </a:t>
            </a:r>
            <a:r>
              <a:rPr lang="en-US" sz="1200" dirty="0" err="1" smtClean="0">
                <a:latin typeface="Helvetica Light"/>
                <a:cs typeface="Helvetica Light"/>
              </a:rPr>
              <a:t>zu</a:t>
            </a:r>
            <a:r>
              <a:rPr lang="en-US" sz="1200" dirty="0" smtClean="0">
                <a:latin typeface="Helvetica Light"/>
                <a:cs typeface="Helvetica Light"/>
              </a:rPr>
              <a:t>.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98700" y="2718130"/>
            <a:ext cx="685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300" b="1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2.</a:t>
            </a:r>
            <a:endParaRPr lang="en-US" sz="4300" b="1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13866" y="2807029"/>
            <a:ext cx="16679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latin typeface="Helvetica"/>
                <a:cs typeface="Helvetica"/>
              </a:rPr>
              <a:t>Durchführen</a:t>
            </a:r>
            <a:r>
              <a:rPr lang="en-US" sz="1200" b="1" dirty="0" smtClean="0">
                <a:latin typeface="Helvetica"/>
                <a:cs typeface="Helvetica"/>
              </a:rPr>
              <a:t> des Meetings</a:t>
            </a:r>
          </a:p>
          <a:p>
            <a:r>
              <a:rPr lang="en-US" sz="1200" dirty="0" err="1" smtClean="0">
                <a:latin typeface="Helvetica Light"/>
                <a:cs typeface="Helvetica Light"/>
              </a:rPr>
              <a:t>Führen</a:t>
            </a:r>
            <a:r>
              <a:rPr lang="en-US" sz="1200" dirty="0" smtClean="0">
                <a:latin typeface="Helvetica Light"/>
                <a:cs typeface="Helvetica Light"/>
              </a:rPr>
              <a:t> </a:t>
            </a:r>
            <a:r>
              <a:rPr lang="en-US" sz="1200" dirty="0" err="1" smtClean="0">
                <a:latin typeface="Helvetica Light"/>
                <a:cs typeface="Helvetica Light"/>
              </a:rPr>
              <a:t>Sie</a:t>
            </a:r>
            <a:r>
              <a:rPr lang="en-US" sz="1200" dirty="0" smtClean="0">
                <a:latin typeface="Helvetica Light"/>
                <a:cs typeface="Helvetica Light"/>
              </a:rPr>
              <a:t> das Onsite-</a:t>
            </a:r>
            <a:r>
              <a:rPr lang="en-US" sz="1200" dirty="0" err="1" smtClean="0">
                <a:latin typeface="Helvetica Light"/>
                <a:cs typeface="Helvetica Light"/>
              </a:rPr>
              <a:t>oder</a:t>
            </a:r>
            <a:r>
              <a:rPr lang="en-US" sz="1200" dirty="0" smtClean="0">
                <a:latin typeface="Helvetica Light"/>
                <a:cs typeface="Helvetica Light"/>
              </a:rPr>
              <a:t> Online-Meeting </a:t>
            </a:r>
            <a:r>
              <a:rPr lang="en-US" sz="1200" dirty="0" err="1" smtClean="0">
                <a:latin typeface="Helvetica Light"/>
                <a:cs typeface="Helvetica Light"/>
              </a:rPr>
              <a:t>mithilfe</a:t>
            </a:r>
            <a:r>
              <a:rPr lang="en-US" sz="1200" dirty="0" smtClean="0">
                <a:latin typeface="Helvetica Light"/>
                <a:cs typeface="Helvetica Light"/>
              </a:rPr>
              <a:t> von </a:t>
            </a:r>
            <a:r>
              <a:rPr lang="en-US" sz="1200" dirty="0" err="1" smtClean="0">
                <a:latin typeface="Helvetica Light"/>
                <a:cs typeface="Helvetica Light"/>
              </a:rPr>
              <a:t>MeetingBoosters</a:t>
            </a:r>
            <a:r>
              <a:rPr lang="en-US" sz="1200" dirty="0" smtClean="0">
                <a:latin typeface="Helvetica Light"/>
                <a:cs typeface="Helvetica Light"/>
              </a:rPr>
              <a:t> Meeting-</a:t>
            </a:r>
            <a:r>
              <a:rPr lang="en-US" sz="1200" dirty="0" err="1" smtClean="0">
                <a:latin typeface="Helvetica Light"/>
                <a:cs typeface="Helvetica Light"/>
              </a:rPr>
              <a:t>Modul</a:t>
            </a:r>
            <a:r>
              <a:rPr lang="en-US" sz="1200" dirty="0" smtClean="0">
                <a:latin typeface="Helvetica Light"/>
                <a:cs typeface="Helvetica Light"/>
              </a:rPr>
              <a:t> </a:t>
            </a:r>
            <a:r>
              <a:rPr lang="en-US" sz="1200" dirty="0" err="1" smtClean="0">
                <a:latin typeface="Helvetica Light"/>
                <a:cs typeface="Helvetica Light"/>
              </a:rPr>
              <a:t>durch</a:t>
            </a:r>
            <a:r>
              <a:rPr lang="en-US" sz="1200" dirty="0" smtClean="0">
                <a:latin typeface="Helvetica Light"/>
                <a:cs typeface="Helvetica Light"/>
              </a:rPr>
              <a:t>. </a:t>
            </a:r>
            <a:r>
              <a:rPr lang="en-US" sz="1200" dirty="0" err="1" smtClean="0">
                <a:latin typeface="Helvetica Light"/>
                <a:cs typeface="Helvetica Light"/>
              </a:rPr>
              <a:t>Machen</a:t>
            </a:r>
            <a:r>
              <a:rPr lang="en-US" sz="1200" dirty="0" smtClean="0">
                <a:latin typeface="Helvetica Light"/>
                <a:cs typeface="Helvetica Light"/>
              </a:rPr>
              <a:t> </a:t>
            </a:r>
            <a:r>
              <a:rPr lang="en-US" sz="1200" dirty="0" err="1" smtClean="0">
                <a:latin typeface="Helvetica Light"/>
                <a:cs typeface="Helvetica Light"/>
              </a:rPr>
              <a:t>Sie</a:t>
            </a:r>
            <a:r>
              <a:rPr lang="en-US" sz="1200" dirty="0" smtClean="0">
                <a:latin typeface="Helvetica Light"/>
                <a:cs typeface="Helvetica Light"/>
              </a:rPr>
              <a:t> </a:t>
            </a:r>
            <a:r>
              <a:rPr lang="en-US" sz="1200" dirty="0" err="1" smtClean="0">
                <a:latin typeface="Helvetica Light"/>
                <a:cs typeface="Helvetica Light"/>
              </a:rPr>
              <a:t>Notizen</a:t>
            </a:r>
            <a:r>
              <a:rPr lang="en-US" sz="1200" dirty="0" smtClean="0">
                <a:latin typeface="Helvetica Light"/>
                <a:cs typeface="Helvetica Light"/>
              </a:rPr>
              <a:t>, </a:t>
            </a:r>
            <a:r>
              <a:rPr lang="en-US" sz="1200" dirty="0" err="1" smtClean="0">
                <a:latin typeface="Helvetica Light"/>
                <a:cs typeface="Helvetica Light"/>
              </a:rPr>
              <a:t>weisen</a:t>
            </a:r>
            <a:r>
              <a:rPr lang="en-US" sz="1200" dirty="0" smtClean="0">
                <a:latin typeface="Helvetica Light"/>
                <a:cs typeface="Helvetica Light"/>
              </a:rPr>
              <a:t> </a:t>
            </a:r>
            <a:r>
              <a:rPr lang="en-US" sz="1200" dirty="0" err="1" smtClean="0">
                <a:latin typeface="Helvetica Light"/>
                <a:cs typeface="Helvetica Light"/>
              </a:rPr>
              <a:t>Aufgaben</a:t>
            </a:r>
            <a:r>
              <a:rPr lang="en-US" sz="1200" dirty="0" smtClean="0">
                <a:latin typeface="Helvetica Light"/>
                <a:cs typeface="Helvetica Light"/>
              </a:rPr>
              <a:t> </a:t>
            </a:r>
            <a:r>
              <a:rPr lang="en-US" sz="1200" dirty="0" err="1" smtClean="0">
                <a:latin typeface="Helvetica Light"/>
                <a:cs typeface="Helvetica Light"/>
              </a:rPr>
              <a:t>zu</a:t>
            </a:r>
            <a:r>
              <a:rPr lang="en-US" sz="1200" dirty="0" smtClean="0">
                <a:latin typeface="Helvetica Light"/>
                <a:cs typeface="Helvetica Light"/>
              </a:rPr>
              <a:t> und </a:t>
            </a:r>
            <a:r>
              <a:rPr lang="en-US" sz="1200" dirty="0" err="1" smtClean="0">
                <a:latin typeface="Helvetica Light"/>
                <a:cs typeface="Helvetica Light"/>
              </a:rPr>
              <a:t>arbeiten</a:t>
            </a:r>
            <a:r>
              <a:rPr lang="en-US" sz="1200" dirty="0" smtClean="0">
                <a:latin typeface="Helvetica Light"/>
                <a:cs typeface="Helvetica Light"/>
              </a:rPr>
              <a:t> </a:t>
            </a:r>
            <a:r>
              <a:rPr lang="en-US" sz="1200" dirty="0" err="1" smtClean="0">
                <a:latin typeface="Helvetica Light"/>
                <a:cs typeface="Helvetica Light"/>
              </a:rPr>
              <a:t>mit</a:t>
            </a:r>
            <a:r>
              <a:rPr lang="en-US" sz="1200" dirty="0" smtClean="0">
                <a:latin typeface="Helvetica Light"/>
                <a:cs typeface="Helvetica Light"/>
              </a:rPr>
              <a:t> den Voting-Tools.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46600" y="2718130"/>
            <a:ext cx="685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300" b="1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3.</a:t>
            </a:r>
            <a:endParaRPr lang="en-US" sz="4300" b="1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64400" y="2807029"/>
            <a:ext cx="172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latin typeface="Helvetica"/>
                <a:cs typeface="Helvetica"/>
              </a:rPr>
              <a:t>Automatisches</a:t>
            </a:r>
            <a:r>
              <a:rPr lang="en-US" sz="1200" b="1" dirty="0" smtClean="0">
                <a:latin typeface="Helvetica"/>
                <a:cs typeface="Helvetica"/>
              </a:rPr>
              <a:t> </a:t>
            </a:r>
            <a:r>
              <a:rPr lang="en-US" sz="1200" b="1" dirty="0" err="1" smtClean="0">
                <a:latin typeface="Helvetica"/>
                <a:cs typeface="Helvetica"/>
              </a:rPr>
              <a:t>Erzeugen</a:t>
            </a:r>
            <a:r>
              <a:rPr lang="en-US" sz="1200" b="1" dirty="0" smtClean="0">
                <a:latin typeface="Helvetica"/>
                <a:cs typeface="Helvetica"/>
              </a:rPr>
              <a:t> von Meeting-</a:t>
            </a:r>
            <a:r>
              <a:rPr lang="en-US" sz="1200" b="1" dirty="0" err="1" smtClean="0">
                <a:latin typeface="Helvetica"/>
                <a:cs typeface="Helvetica"/>
              </a:rPr>
              <a:t>Protokollen</a:t>
            </a:r>
            <a:endParaRPr lang="en-US" sz="1200" b="1" dirty="0" smtClean="0">
              <a:latin typeface="Helvetica"/>
              <a:cs typeface="Helvetica"/>
            </a:endParaRPr>
          </a:p>
          <a:p>
            <a:r>
              <a:rPr lang="en-US" sz="1200" dirty="0" err="1" smtClean="0">
                <a:latin typeface="Helvetica Light"/>
                <a:cs typeface="Helvetica Light"/>
              </a:rPr>
              <a:t>MeetingBooster</a:t>
            </a:r>
            <a:r>
              <a:rPr lang="en-US" sz="1200" dirty="0" smtClean="0">
                <a:latin typeface="Helvetica Light"/>
                <a:cs typeface="Helvetica Light"/>
              </a:rPr>
              <a:t> </a:t>
            </a:r>
            <a:r>
              <a:rPr lang="en-US" sz="1200" dirty="0" err="1" smtClean="0">
                <a:latin typeface="Helvetica Light"/>
                <a:cs typeface="Helvetica Light"/>
              </a:rPr>
              <a:t>erzeugt</a:t>
            </a:r>
            <a:r>
              <a:rPr lang="en-US" sz="1200" dirty="0" smtClean="0">
                <a:latin typeface="Helvetica Light"/>
                <a:cs typeface="Helvetica Light"/>
              </a:rPr>
              <a:t>, </a:t>
            </a:r>
            <a:r>
              <a:rPr lang="en-US" sz="1200" dirty="0" err="1" smtClean="0">
                <a:latin typeface="Helvetica Light"/>
                <a:cs typeface="Helvetica Light"/>
              </a:rPr>
              <a:t>verteilt</a:t>
            </a:r>
            <a:r>
              <a:rPr lang="en-US" sz="1200" dirty="0" smtClean="0">
                <a:latin typeface="Helvetica Light"/>
                <a:cs typeface="Helvetica Light"/>
              </a:rPr>
              <a:t> und </a:t>
            </a:r>
            <a:r>
              <a:rPr lang="en-US" sz="1200" dirty="0" err="1" smtClean="0">
                <a:latin typeface="Helvetica Light"/>
                <a:cs typeface="Helvetica Light"/>
              </a:rPr>
              <a:t>archiviert</a:t>
            </a:r>
            <a:r>
              <a:rPr lang="en-US" sz="1200" dirty="0" smtClean="0">
                <a:latin typeface="Helvetica Light"/>
                <a:cs typeface="Helvetica Light"/>
              </a:rPr>
              <a:t> das Meeting-</a:t>
            </a:r>
            <a:r>
              <a:rPr lang="en-US" sz="1200" dirty="0" err="1" smtClean="0">
                <a:latin typeface="Helvetica Light"/>
                <a:cs typeface="Helvetica Light"/>
              </a:rPr>
              <a:t>Protokoll</a:t>
            </a:r>
            <a:r>
              <a:rPr lang="en-US" sz="1200" dirty="0" smtClean="0">
                <a:latin typeface="Helvetica Light"/>
                <a:cs typeface="Helvetica Light"/>
              </a:rPr>
              <a:t> und die </a:t>
            </a:r>
            <a:r>
              <a:rPr lang="en-US" sz="1200" dirty="0" err="1" smtClean="0">
                <a:latin typeface="Helvetica Light"/>
                <a:cs typeface="Helvetica Light"/>
              </a:rPr>
              <a:t>Aufgaben</a:t>
            </a:r>
            <a:r>
              <a:rPr lang="en-US" sz="1200" dirty="0" smtClean="0">
                <a:latin typeface="Helvetica Light"/>
                <a:cs typeface="Helvetica Light"/>
              </a:rPr>
              <a:t> </a:t>
            </a:r>
            <a:r>
              <a:rPr lang="en-US" sz="1200" dirty="0" err="1" smtClean="0">
                <a:latin typeface="Helvetica Light"/>
                <a:cs typeface="Helvetica Light"/>
              </a:rPr>
              <a:t>automatisch</a:t>
            </a:r>
            <a:r>
              <a:rPr lang="en-US" sz="1200" dirty="0" smtClean="0">
                <a:latin typeface="Helvetica Light"/>
                <a:cs typeface="Helvetica Light"/>
              </a:rPr>
              <a:t>. Online </a:t>
            </a:r>
            <a:r>
              <a:rPr lang="en-US" sz="1200" dirty="0" err="1" smtClean="0">
                <a:latin typeface="Helvetica Light"/>
                <a:cs typeface="Helvetica Light"/>
              </a:rPr>
              <a:t>gespeichert</a:t>
            </a:r>
            <a:r>
              <a:rPr lang="en-US" sz="1200" dirty="0" smtClean="0">
                <a:latin typeface="Helvetica Light"/>
                <a:cs typeface="Helvetica Light"/>
              </a:rPr>
              <a:t> </a:t>
            </a:r>
            <a:r>
              <a:rPr lang="en-US" sz="1200" dirty="0" err="1" smtClean="0">
                <a:latin typeface="Helvetica Light"/>
                <a:cs typeface="Helvetica Light"/>
              </a:rPr>
              <a:t>ist</a:t>
            </a:r>
            <a:r>
              <a:rPr lang="en-US" sz="1200" dirty="0" smtClean="0">
                <a:latin typeface="Helvetica Light"/>
                <a:cs typeface="Helvetica Light"/>
              </a:rPr>
              <a:t> </a:t>
            </a:r>
            <a:r>
              <a:rPr lang="en-US" sz="1200" dirty="0" err="1" smtClean="0">
                <a:latin typeface="Helvetica Light"/>
                <a:cs typeface="Helvetica Light"/>
              </a:rPr>
              <a:t>ein</a:t>
            </a:r>
            <a:r>
              <a:rPr lang="en-US" sz="1200" dirty="0" smtClean="0">
                <a:latin typeface="Helvetica Light"/>
                <a:cs typeface="Helvetica Light"/>
              </a:rPr>
              <a:t> </a:t>
            </a:r>
            <a:r>
              <a:rPr lang="en-US" sz="1200" dirty="0" err="1" smtClean="0">
                <a:latin typeface="Helvetica Light"/>
                <a:cs typeface="Helvetica Light"/>
              </a:rPr>
              <a:t>Zugriff</a:t>
            </a:r>
            <a:r>
              <a:rPr lang="en-US" sz="1200" dirty="0" smtClean="0">
                <a:latin typeface="Helvetica Light"/>
                <a:cs typeface="Helvetica Light"/>
              </a:rPr>
              <a:t> </a:t>
            </a:r>
            <a:r>
              <a:rPr lang="en-US" sz="1200" dirty="0" err="1" smtClean="0">
                <a:latin typeface="Helvetica Light"/>
                <a:cs typeface="Helvetica Light"/>
              </a:rPr>
              <a:t>zum</a:t>
            </a:r>
            <a:r>
              <a:rPr lang="en-US" sz="1200" dirty="0" smtClean="0">
                <a:latin typeface="Helvetica Light"/>
                <a:cs typeface="Helvetica Light"/>
              </a:rPr>
              <a:t> </a:t>
            </a:r>
            <a:r>
              <a:rPr lang="en-US" sz="1200" dirty="0" err="1" smtClean="0">
                <a:latin typeface="Helvetica Light"/>
                <a:cs typeface="Helvetica Light"/>
              </a:rPr>
              <a:t>Betrachten</a:t>
            </a:r>
            <a:r>
              <a:rPr lang="en-US" sz="1200" dirty="0" smtClean="0">
                <a:latin typeface="Helvetica Light"/>
                <a:cs typeface="Helvetica Light"/>
              </a:rPr>
              <a:t> und </a:t>
            </a:r>
            <a:r>
              <a:rPr lang="en-US" sz="1200" dirty="0" err="1" smtClean="0">
                <a:latin typeface="Helvetica Light"/>
                <a:cs typeface="Helvetica Light"/>
              </a:rPr>
              <a:t>Überarbeiten</a:t>
            </a:r>
            <a:r>
              <a:rPr lang="en-US" sz="1200" dirty="0" smtClean="0">
                <a:latin typeface="Helvetica Light"/>
                <a:cs typeface="Helvetica Light"/>
              </a:rPr>
              <a:t> von </a:t>
            </a:r>
            <a:r>
              <a:rPr lang="en-US" sz="1200" dirty="0" err="1" smtClean="0">
                <a:latin typeface="Helvetica Light"/>
                <a:cs typeface="Helvetica Light"/>
              </a:rPr>
              <a:t>Protokill</a:t>
            </a:r>
            <a:r>
              <a:rPr lang="en-US" sz="1200" dirty="0" smtClean="0">
                <a:latin typeface="Helvetica Light"/>
                <a:cs typeface="Helvetica Light"/>
              </a:rPr>
              <a:t> und </a:t>
            </a:r>
            <a:r>
              <a:rPr lang="en-US" sz="1200" dirty="0" err="1" smtClean="0">
                <a:latin typeface="Helvetica Light"/>
                <a:cs typeface="Helvetica Light"/>
              </a:rPr>
              <a:t>Aufgaben</a:t>
            </a:r>
            <a:r>
              <a:rPr lang="en-US" sz="1200" dirty="0" smtClean="0">
                <a:latin typeface="Helvetica Light"/>
                <a:cs typeface="Helvetica Light"/>
              </a:rPr>
              <a:t> </a:t>
            </a:r>
            <a:r>
              <a:rPr lang="en-US" sz="1200" dirty="0" err="1" smtClean="0">
                <a:latin typeface="Helvetica Light"/>
                <a:cs typeface="Helvetica Light"/>
              </a:rPr>
              <a:t>jederzeit</a:t>
            </a:r>
            <a:r>
              <a:rPr lang="en-US" sz="1200" dirty="0" smtClean="0">
                <a:latin typeface="Helvetica Light"/>
                <a:cs typeface="Helvetica Light"/>
              </a:rPr>
              <a:t> </a:t>
            </a:r>
            <a:r>
              <a:rPr lang="en-US" sz="1200" dirty="0" err="1" smtClean="0">
                <a:latin typeface="Helvetica Light"/>
                <a:cs typeface="Helvetica Light"/>
              </a:rPr>
              <a:t>moglich</a:t>
            </a:r>
            <a:r>
              <a:rPr lang="en-US" sz="1200" dirty="0" smtClean="0">
                <a:latin typeface="Helvetica Light"/>
                <a:cs typeface="Helvetica Light"/>
              </a:rPr>
              <a:t>.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92900" y="2718130"/>
            <a:ext cx="685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300" b="1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4.</a:t>
            </a:r>
            <a:endParaRPr lang="en-US" sz="4300" b="1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5" name="Picture 1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175" y="6040674"/>
            <a:ext cx="3041650" cy="50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32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326</Words>
  <Application>Microsoft Macintosh PowerPoint</Application>
  <PresentationFormat>On-screen Show (4:3)</PresentationFormat>
  <Paragraphs>53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 Johnson</dc:creator>
  <cp:lastModifiedBy>Greg Jorgenson</cp:lastModifiedBy>
  <cp:revision>116</cp:revision>
  <dcterms:created xsi:type="dcterms:W3CDTF">2013-06-27T13:12:29Z</dcterms:created>
  <dcterms:modified xsi:type="dcterms:W3CDTF">2014-06-06T13:24:21Z</dcterms:modified>
</cp:coreProperties>
</file>