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1" r:id="rId3"/>
    <p:sldId id="263" r:id="rId4"/>
    <p:sldId id="270" r:id="rId5"/>
    <p:sldId id="260" r:id="rId6"/>
    <p:sldId id="272" r:id="rId7"/>
    <p:sldId id="273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023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90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32FE1-FA54-F94D-953D-21837E7A263F}" type="datetimeFigureOut">
              <a:rPr lang="en-US" smtClean="0"/>
              <a:pPr/>
              <a:t>11/23/2015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4E659-5D8D-2E45-A02E-00FC85A430E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32FE1-FA54-F94D-953D-21837E7A263F}" type="datetimeFigureOut">
              <a:rPr lang="en-US" smtClean="0"/>
              <a:pPr/>
              <a:t>11/23/2015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4E659-5D8D-2E45-A02E-00FC85A430E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32FE1-FA54-F94D-953D-21837E7A263F}" type="datetimeFigureOut">
              <a:rPr lang="en-US" smtClean="0"/>
              <a:pPr/>
              <a:t>11/23/2015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4E659-5D8D-2E45-A02E-00FC85A430E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32FE1-FA54-F94D-953D-21837E7A263F}" type="datetimeFigureOut">
              <a:rPr lang="en-US" smtClean="0"/>
              <a:pPr/>
              <a:t>11/23/2015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4E659-5D8D-2E45-A02E-00FC85A430E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32FE1-FA54-F94D-953D-21837E7A263F}" type="datetimeFigureOut">
              <a:rPr lang="en-US" smtClean="0"/>
              <a:pPr/>
              <a:t>11/23/2015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4E659-5D8D-2E45-A02E-00FC85A430E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32FE1-FA54-F94D-953D-21837E7A263F}" type="datetimeFigureOut">
              <a:rPr lang="en-US" smtClean="0"/>
              <a:pPr/>
              <a:t>11/23/2015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4E659-5D8D-2E45-A02E-00FC85A430E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32FE1-FA54-F94D-953D-21837E7A263F}" type="datetimeFigureOut">
              <a:rPr lang="en-US" smtClean="0"/>
              <a:pPr/>
              <a:t>11/23/2015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4E659-5D8D-2E45-A02E-00FC85A430E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32FE1-FA54-F94D-953D-21837E7A263F}" type="datetimeFigureOut">
              <a:rPr lang="en-US" smtClean="0"/>
              <a:pPr/>
              <a:t>11/23/2015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4E659-5D8D-2E45-A02E-00FC85A430E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32FE1-FA54-F94D-953D-21837E7A263F}" type="datetimeFigureOut">
              <a:rPr lang="en-US" smtClean="0"/>
              <a:pPr/>
              <a:t>11/23/2015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4E659-5D8D-2E45-A02E-00FC85A430E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32FE1-FA54-F94D-953D-21837E7A263F}" type="datetimeFigureOut">
              <a:rPr lang="en-US" smtClean="0"/>
              <a:pPr/>
              <a:t>11/23/2015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4E659-5D8D-2E45-A02E-00FC85A430E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32FE1-FA54-F94D-953D-21837E7A263F}" type="datetimeFigureOut">
              <a:rPr lang="en-US" smtClean="0"/>
              <a:pPr/>
              <a:t>11/23/2015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4E659-5D8D-2E45-A02E-00FC85A430E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632FE1-FA54-F94D-953D-21837E7A263F}" type="datetimeFigureOut">
              <a:rPr lang="en-US" smtClean="0"/>
              <a:pPr/>
              <a:t>11/23/2015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D4E659-5D8D-2E45-A02E-00FC85A430E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7" Type="http://schemas.openxmlformats.org/officeDocument/2006/relationships/image" Target="../media/image8.em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51073" y="2311400"/>
            <a:ext cx="562322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buClr>
                <a:srgbClr val="3399FF"/>
              </a:buClr>
              <a:buSzPct val="65000"/>
              <a:buFont typeface="Lucida Grande"/>
              <a:buChar char="▶"/>
            </a:pPr>
            <a:r>
              <a:rPr lang="en-US" sz="160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 </a:t>
            </a:r>
            <a:r>
              <a:rPr lang="fr-FR" sz="160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Un niveau maximal de préparation aux réunions</a:t>
            </a:r>
            <a:endParaRPr lang="en-US" sz="1600" smtClean="0">
              <a:solidFill>
                <a:schemeClr val="tx1">
                  <a:lumMod val="65000"/>
                  <a:lumOff val="35000"/>
                </a:schemeClr>
              </a:solidFill>
              <a:latin typeface="Helvetica Light"/>
              <a:cs typeface="Helvetica Light"/>
            </a:endParaRPr>
          </a:p>
          <a:p>
            <a:pPr>
              <a:spcAft>
                <a:spcPts val="1200"/>
              </a:spcAft>
              <a:buClr>
                <a:srgbClr val="3399FF"/>
              </a:buClr>
              <a:buSzPct val="65000"/>
              <a:buFont typeface="Lucida Grande"/>
              <a:buChar char="▶"/>
            </a:pPr>
            <a:r>
              <a:rPr lang="en-US" sz="160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 </a:t>
            </a:r>
            <a:r>
              <a:rPr lang="fr-FR" sz="160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Une productivité accrue de 25 %</a:t>
            </a:r>
            <a:endParaRPr lang="en-US" sz="1600" smtClean="0">
              <a:solidFill>
                <a:schemeClr val="tx1">
                  <a:lumMod val="65000"/>
                  <a:lumOff val="35000"/>
                </a:schemeClr>
              </a:solidFill>
              <a:latin typeface="Helvetica Light"/>
              <a:cs typeface="Helvetica Light"/>
            </a:endParaRPr>
          </a:p>
          <a:p>
            <a:pPr>
              <a:spcAft>
                <a:spcPts val="1200"/>
              </a:spcAft>
              <a:buClr>
                <a:srgbClr val="3399FF"/>
              </a:buClr>
              <a:buSzPct val="65000"/>
              <a:buFont typeface="Lucida Grande"/>
              <a:buChar char="▶"/>
            </a:pPr>
            <a:r>
              <a:rPr lang="en-US" sz="160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 </a:t>
            </a:r>
            <a:r>
              <a:rPr lang="fr-FR" sz="160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Des réunions menées avec un professionnalisme accompli</a:t>
            </a:r>
            <a:endParaRPr lang="en-US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Helvetica Light"/>
              <a:cs typeface="Helvetica Light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647700" y="6337300"/>
            <a:ext cx="2095600" cy="276999"/>
            <a:chOff x="393700" y="6007100"/>
            <a:chExt cx="2095600" cy="276999"/>
          </a:xfrm>
        </p:grpSpPr>
        <p:sp>
          <p:nvSpPr>
            <p:cNvPr id="22" name="TextBox 21"/>
            <p:cNvSpPr txBox="1"/>
            <p:nvPr/>
          </p:nvSpPr>
          <p:spPr>
            <a:xfrm>
              <a:off x="551074" y="6007100"/>
              <a:ext cx="19382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3399FF"/>
                  </a:solidFill>
                  <a:latin typeface="Helvetica"/>
                  <a:cs typeface="Helvetica"/>
                </a:rPr>
                <a:t>www.meetingbooster.com</a:t>
              </a:r>
              <a:endParaRPr lang="en-US" sz="1200" dirty="0">
                <a:solidFill>
                  <a:srgbClr val="3399FF"/>
                </a:solidFill>
                <a:latin typeface="Helvetica"/>
                <a:cs typeface="Helvetica"/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3700" y="6082099"/>
              <a:ext cx="177800" cy="177800"/>
            </a:xfrm>
            <a:prstGeom prst="rect">
              <a:avLst/>
            </a:prstGeom>
          </p:spPr>
        </p:pic>
      </p:grpSp>
      <p:pic>
        <p:nvPicPr>
          <p:cNvPr id="10" name="Picture 7" descr="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391" y="554348"/>
            <a:ext cx="5824615" cy="9848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People.tif"/>
          <p:cNvPicPr>
            <a:picLocks noChangeAspect="1"/>
          </p:cNvPicPr>
          <p:nvPr/>
        </p:nvPicPr>
        <p:blipFill>
          <a:blip r:embed="rId2">
            <a:alphaModFix amt="21000"/>
          </a:blip>
          <a:stretch>
            <a:fillRect/>
          </a:stretch>
        </p:blipFill>
        <p:spPr>
          <a:xfrm>
            <a:off x="0" y="4352842"/>
            <a:ext cx="9166472" cy="3851358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11236" y="5867400"/>
            <a:ext cx="914400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23" name="Picture 22" descr="Shadow.t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36" y="5847559"/>
            <a:ext cx="9144000" cy="32541"/>
          </a:xfrm>
          <a:prstGeom prst="rect">
            <a:avLst/>
          </a:prstGeom>
        </p:spPr>
      </p:pic>
      <p:pic>
        <p:nvPicPr>
          <p:cNvPr id="38" name="Picture 37" descr="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2411" y="6038225"/>
            <a:ext cx="3041650" cy="514288"/>
          </a:xfrm>
          <a:prstGeom prst="rect">
            <a:avLst/>
          </a:prstGeom>
        </p:spPr>
      </p:pic>
      <p:sp>
        <p:nvSpPr>
          <p:cNvPr id="39" name="Title 1"/>
          <p:cNvSpPr txBox="1">
            <a:spLocks/>
          </p:cNvSpPr>
          <p:nvPr/>
        </p:nvSpPr>
        <p:spPr>
          <a:xfrm>
            <a:off x="11236" y="410637"/>
            <a:ext cx="9144000" cy="563563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/>
          </a:bodyPr>
          <a:lstStyle/>
          <a:p>
            <a:pPr lvl="0" algn="ctr" defTabSz="914400">
              <a:spcBef>
                <a:spcPct val="0"/>
              </a:spcBef>
              <a:defRPr/>
            </a:pPr>
            <a:r>
              <a:rPr lang="fr-F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 Light"/>
                <a:ea typeface="+mj-ea"/>
                <a:cs typeface="Helvetica Light"/>
              </a:rPr>
              <a:t>Pourquoi les réunions nous inspirent des réactions ambivalentes </a:t>
            </a:r>
            <a:endParaRPr kumimoji="0" lang="fr-FR" sz="2000" u="none" strike="noStrike" kern="1200" cap="none" spc="0" normalizeH="0" baseline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uLnTx/>
              <a:uFillTx/>
              <a:latin typeface="Helvetica Light"/>
              <a:ea typeface="+mj-ea"/>
              <a:cs typeface="Helvetica Light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20836" y="838200"/>
            <a:ext cx="7924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rgbClr val="595959"/>
                </a:solidFill>
                <a:latin typeface="Helvetica"/>
                <a:cs typeface="Helvetica"/>
              </a:rPr>
              <a:t>D'après un sondage réalisé auprès de 948 managers et responsables</a:t>
            </a:r>
            <a:endParaRPr lang="fr-FR" sz="1000" dirty="0">
              <a:solidFill>
                <a:srgbClr val="595959"/>
              </a:solidFill>
              <a:latin typeface="Helvetica"/>
              <a:cs typeface="Helvetica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89322" y="3550790"/>
            <a:ext cx="1945480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fr-F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40 % </a:t>
            </a:r>
            <a:r>
              <a:rPr lang="fr-F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des réunions commencent ou finissent en retard</a:t>
            </a:r>
            <a:endParaRPr lang="fr-FR" sz="1600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509705" y="3550790"/>
            <a:ext cx="1907380" cy="107721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fr-F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60 % </a:t>
            </a:r>
            <a:r>
              <a:rPr lang="fr-F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des réunions ne mènent à aucun résultat concret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689211" y="3550790"/>
            <a:ext cx="1907380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fr-F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50 % </a:t>
            </a:r>
            <a:r>
              <a:rPr lang="fr-F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des réunions n'ont pas d'ordre du jour précis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794500" y="3550790"/>
            <a:ext cx="2054225" cy="107721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fr-F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42 % </a:t>
            </a:r>
            <a:r>
              <a:rPr lang="fr-F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des réunions ne rassemblent pas les intervenants nécessaires</a:t>
            </a:r>
          </a:p>
        </p:txBody>
      </p:sp>
      <p:pic>
        <p:nvPicPr>
          <p:cNvPr id="46" name="Picture 45" descr="40percent.ai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200" y="1463675"/>
            <a:ext cx="1863725" cy="1863725"/>
          </a:xfrm>
          <a:prstGeom prst="rect">
            <a:avLst/>
          </a:prstGeom>
          <a:effectLst>
            <a:outerShdw blurRad="38100" dist="12700" dir="2700000">
              <a:srgbClr val="000000">
                <a:alpha val="20000"/>
              </a:srgbClr>
            </a:outerShdw>
          </a:effectLst>
        </p:spPr>
      </p:pic>
      <p:pic>
        <p:nvPicPr>
          <p:cNvPr id="47" name="Picture 46" descr="60percent.ai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31533" y="1463675"/>
            <a:ext cx="1863725" cy="1863725"/>
          </a:xfrm>
          <a:prstGeom prst="rect">
            <a:avLst/>
          </a:prstGeom>
          <a:effectLst>
            <a:outerShdw blurRad="38100" dist="12700" dir="2700000">
              <a:srgbClr val="000000">
                <a:alpha val="20000"/>
              </a:srgbClr>
            </a:outerShdw>
          </a:effectLst>
        </p:spPr>
      </p:pic>
      <p:pic>
        <p:nvPicPr>
          <p:cNvPr id="48" name="Picture 47" descr="50percent.ai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11039" y="1463675"/>
            <a:ext cx="1863725" cy="1863725"/>
          </a:xfrm>
          <a:prstGeom prst="rect">
            <a:avLst/>
          </a:prstGeom>
          <a:effectLst>
            <a:outerShdw blurRad="38100" dist="12700" dir="2700000">
              <a:srgbClr val="000000">
                <a:alpha val="20000"/>
              </a:srgbClr>
            </a:outerShdw>
          </a:effectLst>
        </p:spPr>
      </p:pic>
      <p:pic>
        <p:nvPicPr>
          <p:cNvPr id="49" name="Picture 48" descr="40percent.ai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9750" y="1463675"/>
            <a:ext cx="1863725" cy="1863725"/>
          </a:xfrm>
          <a:prstGeom prst="rect">
            <a:avLst/>
          </a:prstGeom>
          <a:effectLst>
            <a:outerShdw blurRad="38100" dist="12700" dir="2700000">
              <a:srgbClr val="000000">
                <a:alpha val="20000"/>
              </a:srgbClr>
            </a:outerShdw>
          </a:effectLst>
        </p:spPr>
      </p:pic>
      <p:sp>
        <p:nvSpPr>
          <p:cNvPr id="50" name="TextBox 49"/>
          <p:cNvSpPr txBox="1"/>
          <p:nvPr/>
        </p:nvSpPr>
        <p:spPr>
          <a:xfrm>
            <a:off x="784727" y="2120900"/>
            <a:ext cx="95467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3000" b="1" dirty="0" smtClean="0">
                <a:solidFill>
                  <a:srgbClr val="595959"/>
                </a:solidFill>
                <a:latin typeface="Helvetica"/>
                <a:cs typeface="Helvetica"/>
              </a:rPr>
              <a:t>40%</a:t>
            </a:r>
            <a:endParaRPr lang="fr-FR" sz="3000" b="1" dirty="0">
              <a:solidFill>
                <a:srgbClr val="595959"/>
              </a:solidFill>
              <a:latin typeface="Helvetica"/>
              <a:cs typeface="Helvetica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986060" y="2120900"/>
            <a:ext cx="95467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3000" b="1" dirty="0" smtClean="0">
                <a:solidFill>
                  <a:srgbClr val="595959"/>
                </a:solidFill>
                <a:latin typeface="Helvetica"/>
                <a:cs typeface="Helvetica"/>
              </a:rPr>
              <a:t>60%</a:t>
            </a:r>
            <a:endParaRPr lang="fr-FR" sz="3000" b="1" dirty="0">
              <a:solidFill>
                <a:srgbClr val="595959"/>
              </a:solidFill>
              <a:latin typeface="Helvetica"/>
              <a:cs typeface="Helvetica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165566" y="2120900"/>
            <a:ext cx="95467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3000" b="1" dirty="0" smtClean="0">
                <a:solidFill>
                  <a:srgbClr val="595959"/>
                </a:solidFill>
                <a:latin typeface="Helvetica"/>
                <a:cs typeface="Helvetica"/>
              </a:rPr>
              <a:t>50%</a:t>
            </a:r>
            <a:endParaRPr lang="fr-FR" sz="3000" b="1" dirty="0">
              <a:solidFill>
                <a:srgbClr val="595959"/>
              </a:solidFill>
              <a:latin typeface="Helvetica"/>
              <a:cs typeface="Helvetica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344277" y="2120900"/>
            <a:ext cx="95467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3000" b="1" dirty="0" smtClean="0">
                <a:solidFill>
                  <a:srgbClr val="595959"/>
                </a:solidFill>
                <a:latin typeface="Helvetica"/>
                <a:cs typeface="Helvetica"/>
              </a:rPr>
              <a:t>42%</a:t>
            </a:r>
            <a:endParaRPr lang="fr-FR" sz="3000" b="1" dirty="0">
              <a:solidFill>
                <a:srgbClr val="595959"/>
              </a:solidFill>
              <a:latin typeface="Helvetica"/>
              <a:cs typeface="Helvetica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0" y="5003809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595959"/>
                </a:solidFill>
                <a:latin typeface="Helvetica Light"/>
                <a:cs typeface="Helvetica Light"/>
              </a:rPr>
              <a:t>Les réunions sont essentielles</a:t>
            </a:r>
            <a:r>
              <a:rPr lang="fr-FR" smtClean="0">
                <a:solidFill>
                  <a:srgbClr val="595959"/>
                </a:solidFill>
                <a:latin typeface="Helvetica Light"/>
                <a:cs typeface="Helvetica Light"/>
              </a:rPr>
              <a:t>… </a:t>
            </a:r>
            <a:r>
              <a:rPr lang="fr-FR" b="1" smtClean="0">
                <a:solidFill>
                  <a:srgbClr val="595959"/>
                </a:solidFill>
                <a:latin typeface="Helvetica Light"/>
                <a:cs typeface="Helvetica Light"/>
              </a:rPr>
              <a:t>veillez donc à</a:t>
            </a:r>
            <a:r>
              <a:rPr lang="en-GB" b="1" smtClean="0">
                <a:solidFill>
                  <a:srgbClr val="595959"/>
                </a:solidFill>
                <a:latin typeface="Helvetica Light"/>
                <a:cs typeface="Helvetica Light"/>
              </a:rPr>
              <a:t> ce qu’elles soient</a:t>
            </a:r>
            <a:r>
              <a:rPr lang="fr-FR" b="1" smtClean="0">
                <a:solidFill>
                  <a:srgbClr val="595959"/>
                </a:solidFill>
                <a:latin typeface="Helvetica Light"/>
                <a:cs typeface="Helvetica Light"/>
              </a:rPr>
              <a:t> a</a:t>
            </a:r>
            <a:r>
              <a:rPr lang="fr-FR" b="1" smtClean="0">
                <a:solidFill>
                  <a:srgbClr val="595959"/>
                </a:solidFill>
                <a:latin typeface="Helvetica"/>
                <a:cs typeface="Helvetica"/>
              </a:rPr>
              <a:t>ussi </a:t>
            </a:r>
            <a:r>
              <a:rPr lang="fr-FR" b="1" dirty="0" smtClean="0">
                <a:solidFill>
                  <a:srgbClr val="595959"/>
                </a:solidFill>
                <a:latin typeface="Helvetica"/>
                <a:cs typeface="Helvetica"/>
              </a:rPr>
              <a:t>utiles</a:t>
            </a:r>
            <a:r>
              <a:rPr lang="fr-FR" dirty="0" smtClean="0">
                <a:solidFill>
                  <a:srgbClr val="595959"/>
                </a:solidFill>
                <a:latin typeface="Helvetica"/>
                <a:cs typeface="Helvetica"/>
              </a:rPr>
              <a:t>.</a:t>
            </a:r>
            <a:endParaRPr lang="fr-FR" dirty="0">
              <a:solidFill>
                <a:schemeClr val="tx1">
                  <a:lumMod val="95000"/>
                  <a:lumOff val="5000"/>
                </a:schemeClr>
              </a:solidFill>
              <a:latin typeface="Helvetica"/>
              <a:cs typeface="Helvetic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5867400"/>
            <a:ext cx="914400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Shadow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47559"/>
            <a:ext cx="9144000" cy="32541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0" y="317500"/>
            <a:ext cx="9144000" cy="563563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/>
          </a:bodyPr>
          <a:lstStyle/>
          <a:p>
            <a:pPr lvl="0" algn="ctr" defTabSz="914400">
              <a:spcBef>
                <a:spcPct val="0"/>
              </a:spcBef>
              <a:defRPr/>
            </a:pPr>
            <a:r>
              <a:rPr lang="fr-FR" sz="300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 Light"/>
                <a:cs typeface="Helvetica Light"/>
              </a:rPr>
              <a:t>La valeur des réunions</a:t>
            </a:r>
            <a:endParaRPr kumimoji="0" lang="en-US" sz="300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uLnTx/>
              <a:uFillTx/>
              <a:latin typeface="Helvetica Light"/>
              <a:ea typeface="+mj-ea"/>
              <a:cs typeface="Helvetica Light"/>
            </a:endParaRPr>
          </a:p>
        </p:txBody>
      </p:sp>
      <p:pic>
        <p:nvPicPr>
          <p:cNvPr id="8" name="Picture 37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2411" y="6038225"/>
            <a:ext cx="3041650" cy="51428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3236"/>
            <a:ext cx="9144000" cy="381152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1537" y="1572830"/>
            <a:ext cx="4678871" cy="427069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5867400"/>
            <a:ext cx="914400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Shadow.t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47559"/>
            <a:ext cx="9144000" cy="32541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0" y="317500"/>
            <a:ext cx="9144000" cy="563563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 Light"/>
                <a:ea typeface="+mj-ea"/>
                <a:cs typeface="Helvetica Light"/>
              </a:rPr>
              <a:t>Pourquoi MeetingBooster ?</a:t>
            </a:r>
            <a:endParaRPr kumimoji="0" lang="en-US" sz="300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uLnTx/>
              <a:uFillTx/>
              <a:latin typeface="Helvetica Light"/>
              <a:ea typeface="+mj-ea"/>
              <a:cs typeface="Helvetica Light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393877" y="3435939"/>
            <a:ext cx="4857631" cy="381000"/>
          </a:xfrm>
          <a:prstGeom prst="rect">
            <a:avLst/>
          </a:prstGeom>
        </p:spPr>
        <p:txBody>
          <a:bodyPr vert="horz" rtlCol="0" anchor="t">
            <a:noAutofit/>
            <a:scene3d>
              <a:camera prst="orthographicFront"/>
              <a:lightRig rig="soft" dir="t"/>
            </a:scene3d>
            <a:sp3d prstMaterial="softEdge"/>
          </a:bodyPr>
          <a:lstStyle/>
          <a:p>
            <a:pPr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noProof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/>
                <a:ea typeface="+mj-ea"/>
                <a:cs typeface="Helvetica"/>
              </a:rPr>
              <a:t>Gain de temps p</a:t>
            </a:r>
            <a:r>
              <a:rPr lang="en-GB" sz="1400" b="1" noProof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/>
                <a:ea typeface="+mj-ea"/>
                <a:cs typeface="Helvetica"/>
              </a:rPr>
              <a:t>ar r</a:t>
            </a:r>
            <a:r>
              <a:rPr lang="fr-FR" sz="1400" b="1" noProof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/>
                <a:ea typeface="+mj-ea"/>
                <a:cs typeface="Helvetica"/>
              </a:rPr>
              <a:t>é</a:t>
            </a:r>
            <a:r>
              <a:rPr lang="en-GB" sz="1400" b="1" noProof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/>
                <a:ea typeface="+mj-ea"/>
                <a:cs typeface="Helvetica"/>
              </a:rPr>
              <a:t>union : 30 minutes en moyenne !</a:t>
            </a:r>
            <a:endParaRPr kumimoji="0" lang="en-US" sz="1400" b="1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uLnTx/>
              <a:uFillTx/>
              <a:latin typeface="Helvetica"/>
              <a:ea typeface="+mj-ea"/>
              <a:cs typeface="Helvetica"/>
            </a:endParaRPr>
          </a:p>
        </p:txBody>
      </p:sp>
      <p:grpSp>
        <p:nvGrpSpPr>
          <p:cNvPr id="12" name="Group 29"/>
          <p:cNvGrpSpPr/>
          <p:nvPr/>
        </p:nvGrpSpPr>
        <p:grpSpPr>
          <a:xfrm>
            <a:off x="368121" y="1599011"/>
            <a:ext cx="5000834" cy="1765300"/>
            <a:chOff x="381000" y="3810000"/>
            <a:chExt cx="3924300" cy="1765300"/>
          </a:xfrm>
        </p:grpSpPr>
        <p:sp>
          <p:nvSpPr>
            <p:cNvPr id="13" name="Content Placeholder 2"/>
            <p:cNvSpPr txBox="1">
              <a:spLocks/>
            </p:cNvSpPr>
            <p:nvPr/>
          </p:nvSpPr>
          <p:spPr>
            <a:xfrm>
              <a:off x="381000" y="4262628"/>
              <a:ext cx="3924300" cy="1312672"/>
            </a:xfrm>
            <a:prstGeom prst="rect">
              <a:avLst/>
            </a:prstGeom>
          </p:spPr>
          <p:txBody>
            <a:bodyPr vert="horz" anchor="t">
              <a:normAutofit/>
            </a:bodyPr>
            <a:lstStyle/>
            <a:p>
              <a:pPr marL="365760" indent="-256032" defTabSz="914400">
                <a:spcBef>
                  <a:spcPts val="400"/>
                </a:spcBef>
                <a:buClr>
                  <a:srgbClr val="3399FF"/>
                </a:buClr>
                <a:buSzPct val="68000"/>
                <a:buFont typeface="Wingdings 3"/>
                <a:buChar char=""/>
                <a:defRPr/>
              </a:pPr>
              <a:r>
                <a:rPr lang="fr-FR" sz="1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Helvetica Light"/>
                  <a:cs typeface="Helvetica Light"/>
                </a:rPr>
                <a:t>Planification simplifiée</a:t>
              </a:r>
            </a:p>
            <a:p>
              <a:pPr marL="365760" indent="-256032" defTabSz="914400">
                <a:spcBef>
                  <a:spcPts val="400"/>
                </a:spcBef>
                <a:buClr>
                  <a:srgbClr val="3399FF"/>
                </a:buClr>
                <a:buSzPct val="68000"/>
                <a:buFont typeface="Wingdings 3"/>
                <a:buChar char=""/>
                <a:defRPr/>
              </a:pPr>
              <a:r>
                <a:rPr kumimoji="0" lang="fr-FR" sz="1400" u="none" strike="noStrike" kern="1200" cap="none" spc="0" normalizeH="0" baseline="0" noProof="0" smtClean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Helvetica Light"/>
                  <a:ea typeface="+mn-ea"/>
                  <a:cs typeface="Helvetica Light"/>
                </a:rPr>
                <a:t>Création efficace</a:t>
              </a:r>
              <a:r>
                <a:rPr kumimoji="0" lang="fr-FR" sz="1400" u="none" strike="noStrike" kern="1200" cap="none" spc="0" normalizeH="0" noProof="0" smtClean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Helvetica Light"/>
                  <a:ea typeface="+mn-ea"/>
                  <a:cs typeface="Helvetica Light"/>
                </a:rPr>
                <a:t> </a:t>
              </a:r>
              <a:r>
                <a:rPr kumimoji="0" lang="fr-FR" sz="1400" u="none" strike="noStrike" kern="1200" cap="none" spc="0" normalizeH="0" noProof="0" dirty="0" smtClean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Helvetica Light"/>
                  <a:ea typeface="+mn-ea"/>
                  <a:cs typeface="Helvetica Light"/>
                </a:rPr>
                <a:t>de l’ordre du jour</a:t>
              </a:r>
              <a:endParaRPr kumimoji="0" lang="fr-FR" sz="140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Helvetica Light"/>
                <a:ea typeface="+mn-ea"/>
                <a:cs typeface="Helvetica Light"/>
              </a:endParaRPr>
            </a:p>
            <a:p>
              <a:pPr marL="365760" marR="0" lvl="0" indent="-256032" algn="l" defTabSz="914400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buClr>
                  <a:srgbClr val="3399FF"/>
                </a:buClr>
                <a:buSzPct val="68000"/>
                <a:buFont typeface="Wingdings 3"/>
                <a:buChar char=""/>
                <a:tabLst/>
                <a:defRPr/>
              </a:pPr>
              <a:r>
                <a:rPr lang="fr-FR" sz="1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Helvetica Light"/>
                  <a:cs typeface="Helvetica Light"/>
                </a:rPr>
                <a:t>Création et archivage automatiques du compte-rendu</a:t>
              </a:r>
            </a:p>
            <a:p>
              <a:pPr marL="365760" lvl="0" indent="-256032" defTabSz="914400">
                <a:spcBef>
                  <a:spcPts val="400"/>
                </a:spcBef>
                <a:buClr>
                  <a:srgbClr val="3399FF"/>
                </a:buClr>
                <a:buSzPct val="68000"/>
                <a:buFont typeface="Wingdings 3"/>
                <a:buChar char=""/>
                <a:defRPr/>
              </a:pPr>
              <a:r>
                <a:rPr kumimoji="0" lang="fr-FR" sz="140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Helvetica Light"/>
                  <a:ea typeface="+mn-ea"/>
                  <a:cs typeface="Helvetica Light"/>
                </a:rPr>
                <a:t>Distribution automatique</a:t>
              </a:r>
              <a:r>
                <a:rPr kumimoji="0" lang="fr-FR" sz="1400" u="none" strike="noStrike" kern="1200" cap="none" spc="0" normalizeH="0" noProof="0" dirty="0" smtClean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Helvetica Light"/>
                  <a:ea typeface="+mn-ea"/>
                  <a:cs typeface="Helvetica Light"/>
                </a:rPr>
                <a:t> </a:t>
              </a:r>
              <a:r>
                <a:rPr kumimoji="0" lang="fr-FR" sz="140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Helvetica Light"/>
                  <a:ea typeface="+mn-ea"/>
                  <a:cs typeface="Helvetica Light"/>
                </a:rPr>
                <a:t>du</a:t>
              </a:r>
              <a:r>
                <a:rPr lang="fr-FR" sz="1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Helvetica Light"/>
                  <a:cs typeface="Helvetica Light"/>
                </a:rPr>
                <a:t> compte-rendu et des tâches</a:t>
              </a:r>
              <a:endParaRPr kumimoji="0" lang="fr-FR" sz="140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Helvetica Light"/>
                <a:ea typeface="+mn-ea"/>
                <a:cs typeface="Helvetica Light"/>
              </a:endParaRPr>
            </a:p>
          </p:txBody>
        </p:sp>
        <p:sp>
          <p:nvSpPr>
            <p:cNvPr id="15" name="Title 1"/>
            <p:cNvSpPr txBox="1">
              <a:spLocks/>
            </p:cNvSpPr>
            <p:nvPr/>
          </p:nvSpPr>
          <p:spPr>
            <a:xfrm>
              <a:off x="508000" y="3810000"/>
              <a:ext cx="3797300" cy="381000"/>
            </a:xfrm>
            <a:prstGeom prst="rect">
              <a:avLst/>
            </a:prstGeom>
          </p:spPr>
          <p:txBody>
            <a:bodyPr vert="horz" rtlCol="0" anchor="t">
              <a:noAutofit/>
              <a:scene3d>
                <a:camera prst="orthographicFront"/>
                <a:lightRig rig="soft" dir="t"/>
              </a:scene3d>
              <a:sp3d prstMaterial="softEdge"/>
            </a:bodyPr>
            <a:lstStyle/>
            <a:p>
              <a:pPr marR="0" lvl="0" indent="0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16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Helvetica"/>
                  <a:ea typeface="+mj-ea"/>
                  <a:cs typeface="Helvetica"/>
                </a:rPr>
                <a:t>Rendement accru – Réunions optimisées</a:t>
              </a:r>
              <a:endParaRPr kumimoji="0" lang="fr-FR" sz="1600" b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uLnTx/>
                <a:uFillTx/>
                <a:latin typeface="Helvetica"/>
                <a:ea typeface="+mj-ea"/>
                <a:cs typeface="Helvetica"/>
              </a:endParaRPr>
            </a:p>
          </p:txBody>
        </p:sp>
      </p:grpSp>
      <p:pic>
        <p:nvPicPr>
          <p:cNvPr id="16" name="Picture 37" descr="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2411" y="6038225"/>
            <a:ext cx="3041650" cy="514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60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0773" y="2508706"/>
            <a:ext cx="5758975" cy="333651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5867400"/>
            <a:ext cx="914400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Shadow.t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47559"/>
            <a:ext cx="9144000" cy="32541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0" y="317500"/>
            <a:ext cx="9144000" cy="563563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/>
          </a:bodyPr>
          <a:lstStyle/>
          <a:p>
            <a:pPr lvl="0" algn="ctr" defTabSz="914400">
              <a:spcBef>
                <a:spcPct val="0"/>
              </a:spcBef>
              <a:defRPr/>
            </a:pPr>
            <a:r>
              <a:rPr lang="en-US" sz="300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 Light"/>
                <a:cs typeface="Helvetica Light"/>
              </a:rPr>
              <a:t>Pourquoi MeetingBooster ?</a:t>
            </a:r>
            <a:endParaRPr kumimoji="0" lang="en-US" sz="300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uLnTx/>
              <a:uFillTx/>
              <a:latin typeface="Helvetica Light"/>
              <a:ea typeface="+mj-ea"/>
              <a:cs typeface="Helvetica Light"/>
            </a:endParaRPr>
          </a:p>
        </p:txBody>
      </p:sp>
      <p:grpSp>
        <p:nvGrpSpPr>
          <p:cNvPr id="14" name="Group 32"/>
          <p:cNvGrpSpPr/>
          <p:nvPr/>
        </p:nvGrpSpPr>
        <p:grpSpPr>
          <a:xfrm>
            <a:off x="399062" y="1599011"/>
            <a:ext cx="4441386" cy="1994616"/>
            <a:chOff x="589562" y="1826653"/>
            <a:chExt cx="3924300" cy="1994616"/>
          </a:xfrm>
        </p:grpSpPr>
        <p:sp>
          <p:nvSpPr>
            <p:cNvPr id="16" name="Content Placeholder 2"/>
            <p:cNvSpPr txBox="1">
              <a:spLocks/>
            </p:cNvSpPr>
            <p:nvPr/>
          </p:nvSpPr>
          <p:spPr>
            <a:xfrm>
              <a:off x="589562" y="2330797"/>
              <a:ext cx="3924300" cy="1490472"/>
            </a:xfrm>
            <a:prstGeom prst="rect">
              <a:avLst/>
            </a:prstGeom>
          </p:spPr>
          <p:txBody>
            <a:bodyPr vert="horz" anchor="t">
              <a:normAutofit/>
            </a:bodyPr>
            <a:lstStyle/>
            <a:p>
              <a:pPr marL="365760" marR="0" lvl="0" indent="-256032" algn="l" defTabSz="914400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buClr>
                  <a:srgbClr val="3399FF"/>
                </a:buClr>
                <a:buSzPct val="68000"/>
                <a:buFont typeface="Wingdings 3"/>
                <a:buChar char=""/>
                <a:tabLst/>
                <a:defRPr/>
              </a:pPr>
              <a:r>
                <a:rPr kumimoji="0" lang="fr-FR" sz="140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Helvetica Light"/>
                  <a:ea typeface="+mn-ea"/>
                  <a:cs typeface="Helvetica Light"/>
                </a:rPr>
                <a:t>Participants plus impliqués</a:t>
              </a:r>
              <a:endParaRPr kumimoji="0" lang="fr-FR" sz="140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Helvetica Light"/>
                <a:ea typeface="+mn-ea"/>
                <a:cs typeface="Helvetica Light"/>
              </a:endParaRPr>
            </a:p>
            <a:p>
              <a:pPr marL="365760" marR="0" lvl="0" indent="-256032" algn="l" defTabSz="914400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buClr>
                  <a:srgbClr val="3399FF"/>
                </a:buClr>
                <a:buSzPct val="68000"/>
                <a:buFont typeface="Wingdings 3"/>
                <a:buChar char=""/>
                <a:tabLst/>
                <a:defRPr/>
              </a:pPr>
              <a:r>
                <a:rPr lang="fr-FR" sz="1400" baseline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Helvetica Light"/>
                  <a:cs typeface="Helvetica Light"/>
                </a:rPr>
                <a:t>Discussions converties en plan d’action</a:t>
              </a:r>
              <a:endParaRPr lang="fr-FR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elvetica Light"/>
                <a:cs typeface="Helvetica Light"/>
              </a:endParaRPr>
            </a:p>
            <a:p>
              <a:pPr marL="365760" marR="0" lvl="0" indent="-256032" algn="l" defTabSz="914400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buClr>
                  <a:srgbClr val="3399FF"/>
                </a:buClr>
                <a:buSzPct val="68000"/>
                <a:buFont typeface="Wingdings 3"/>
                <a:buChar char=""/>
                <a:tabLst/>
                <a:defRPr/>
              </a:pPr>
              <a:r>
                <a:rPr lang="fr-FR" sz="1400" noProof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Helvetica Light"/>
                  <a:cs typeface="Helvetica Light"/>
                </a:rPr>
                <a:t>Sauvegarde automatique du compte-rendu</a:t>
              </a:r>
              <a:endParaRPr lang="fr-FR" sz="1400" noProof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elvetica Light"/>
                <a:cs typeface="Helvetica Light"/>
              </a:endParaRPr>
            </a:p>
            <a:p>
              <a:pPr marL="365760" marR="0" lvl="0" indent="-256032" algn="l" defTabSz="914400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buClr>
                  <a:srgbClr val="3399FF"/>
                </a:buClr>
                <a:buSzPct val="68000"/>
                <a:buFont typeface="Wingdings 3"/>
                <a:buChar char=""/>
                <a:tabLst/>
                <a:defRPr/>
              </a:pPr>
              <a:r>
                <a:rPr kumimoji="0" lang="fr-FR" sz="1400" u="none" strike="noStrike" kern="1200" cap="none" spc="0" normalizeH="0" baseline="0" dirty="0" smtClean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Helvetica Light"/>
                  <a:ea typeface="+mn-ea"/>
                  <a:cs typeface="Helvetica Light"/>
                </a:rPr>
                <a:t>Recherche globale</a:t>
              </a:r>
              <a:r>
                <a:rPr kumimoji="0" lang="fr-FR" sz="1400" u="none" strike="noStrike" kern="1200" cap="none" spc="0" normalizeH="0" dirty="0" smtClean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Helvetica Light"/>
                  <a:ea typeface="+mn-ea"/>
                  <a:cs typeface="Helvetica Light"/>
                </a:rPr>
                <a:t> </a:t>
              </a:r>
              <a:r>
                <a:rPr kumimoji="0" lang="fr-FR" sz="1400" u="none" strike="noStrike" kern="1200" cap="none" spc="0" normalizeH="0" smtClean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Helvetica Light"/>
                  <a:ea typeface="+mn-ea"/>
                  <a:cs typeface="Helvetica Light"/>
                </a:rPr>
                <a:t>dans les comptes-rendus</a:t>
              </a:r>
              <a:endParaRPr kumimoji="0" lang="fr-FR" sz="1400" u="none" strike="noStrike" kern="1200" cap="none" spc="0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Helvetica Light"/>
                <a:ea typeface="+mn-ea"/>
                <a:cs typeface="Helvetica Light"/>
              </a:endParaRPr>
            </a:p>
          </p:txBody>
        </p:sp>
        <p:sp>
          <p:nvSpPr>
            <p:cNvPr id="17" name="Title 1"/>
            <p:cNvSpPr txBox="1">
              <a:spLocks/>
            </p:cNvSpPr>
            <p:nvPr/>
          </p:nvSpPr>
          <p:spPr>
            <a:xfrm>
              <a:off x="703861" y="1826653"/>
              <a:ext cx="3572078" cy="381000"/>
            </a:xfrm>
            <a:prstGeom prst="rect">
              <a:avLst/>
            </a:prstGeom>
          </p:spPr>
          <p:txBody>
            <a:bodyPr vert="horz" rtlCol="0" anchor="t">
              <a:noAutofit/>
              <a:scene3d>
                <a:camera prst="orthographicFront"/>
                <a:lightRig rig="soft" dir="t"/>
              </a:scene3d>
              <a:sp3d prstMaterial="softEdge"/>
            </a:bodyPr>
            <a:lstStyle/>
            <a:p>
              <a:pPr marR="0" lvl="0" indent="0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1600" b="1" noProof="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Helvetica"/>
                  <a:ea typeface="+mj-ea"/>
                  <a:cs typeface="Helvetica"/>
                </a:rPr>
                <a:t>Rehaussez la productivité</a:t>
              </a:r>
              <a:endParaRPr kumimoji="0" lang="fr-FR" sz="1600" b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uLnTx/>
                <a:uFillTx/>
                <a:latin typeface="Helvetica"/>
                <a:ea typeface="+mj-ea"/>
                <a:cs typeface="Helvetica"/>
              </a:endParaRPr>
            </a:p>
          </p:txBody>
        </p:sp>
      </p:grpSp>
      <p:sp>
        <p:nvSpPr>
          <p:cNvPr id="18" name="Title 1"/>
          <p:cNvSpPr txBox="1">
            <a:spLocks/>
          </p:cNvSpPr>
          <p:nvPr/>
        </p:nvSpPr>
        <p:spPr>
          <a:xfrm>
            <a:off x="513360" y="3403127"/>
            <a:ext cx="4393491" cy="381000"/>
          </a:xfrm>
          <a:prstGeom prst="rect">
            <a:avLst/>
          </a:prstGeom>
        </p:spPr>
        <p:txBody>
          <a:bodyPr vert="horz" rtlCol="0" anchor="t">
            <a:noAutofit/>
            <a:scene3d>
              <a:camera prst="orthographicFront"/>
              <a:lightRig rig="soft" dir="t"/>
            </a:scene3d>
            <a:sp3d prstMaterial="softEdge"/>
          </a:bodyPr>
          <a:lstStyle/>
          <a:p>
            <a:pPr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600" b="1" noProof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/>
                <a:ea typeface="+mj-ea"/>
                <a:cs typeface="Helvetica"/>
              </a:rPr>
              <a:t>Une réunion réussie n’a pas de prix !</a:t>
            </a:r>
            <a:endParaRPr kumimoji="0" lang="fr-FR" sz="1600" b="1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uLnTx/>
              <a:uFillTx/>
              <a:latin typeface="Helvetica"/>
              <a:ea typeface="+mj-ea"/>
              <a:cs typeface="Helvetica"/>
            </a:endParaRPr>
          </a:p>
        </p:txBody>
      </p:sp>
      <p:pic>
        <p:nvPicPr>
          <p:cNvPr id="19" name="Picture 37" descr="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2411" y="6038225"/>
            <a:ext cx="3041650" cy="5142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5867400"/>
            <a:ext cx="914400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6" name="Picture 5" descr="Shadow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47559"/>
            <a:ext cx="9144000" cy="32541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0" y="317500"/>
            <a:ext cx="9144000" cy="563563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 Light"/>
                <a:ea typeface="+mj-ea"/>
                <a:cs typeface="Helvetica Light"/>
              </a:rPr>
              <a:t>Modèles d’hébergement</a:t>
            </a:r>
            <a:endParaRPr kumimoji="0" lang="fr-FR" sz="300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uLnTx/>
              <a:uFillTx/>
              <a:latin typeface="Helvetica Light"/>
              <a:ea typeface="+mj-ea"/>
              <a:cs typeface="Helvetica Light"/>
            </a:endParaRPr>
          </a:p>
        </p:txBody>
      </p:sp>
      <p:grpSp>
        <p:nvGrpSpPr>
          <p:cNvPr id="2" name="Group 29"/>
          <p:cNvGrpSpPr/>
          <p:nvPr/>
        </p:nvGrpSpPr>
        <p:grpSpPr>
          <a:xfrm>
            <a:off x="381000" y="3810000"/>
            <a:ext cx="4123888" cy="1765300"/>
            <a:chOff x="381000" y="3810000"/>
            <a:chExt cx="3924300" cy="1765300"/>
          </a:xfrm>
        </p:grpSpPr>
        <p:sp>
          <p:nvSpPr>
            <p:cNvPr id="31" name="Content Placeholder 2"/>
            <p:cNvSpPr txBox="1">
              <a:spLocks/>
            </p:cNvSpPr>
            <p:nvPr/>
          </p:nvSpPr>
          <p:spPr>
            <a:xfrm>
              <a:off x="381000" y="4262628"/>
              <a:ext cx="3924300" cy="1312672"/>
            </a:xfrm>
            <a:prstGeom prst="rect">
              <a:avLst/>
            </a:prstGeom>
          </p:spPr>
          <p:txBody>
            <a:bodyPr vert="horz" anchor="t">
              <a:normAutofit/>
            </a:bodyPr>
            <a:lstStyle/>
            <a:p>
              <a:pPr marL="365760" marR="0" lvl="0" indent="-256032" algn="l" defTabSz="914400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buClr>
                  <a:srgbClr val="3399FF"/>
                </a:buClr>
                <a:buSzPct val="68000"/>
                <a:buFont typeface="Wingdings 3"/>
                <a:buChar char=""/>
                <a:tabLst/>
                <a:defRPr/>
              </a:pPr>
              <a:r>
                <a:rPr kumimoji="0" lang="fr-FR" sz="140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Helvetica Light"/>
                  <a:ea typeface="+mn-ea"/>
                  <a:cs typeface="Helvetica Light"/>
                </a:rPr>
                <a:t>Hébergement</a:t>
              </a:r>
              <a:r>
                <a:rPr lang="fr-FR" sz="1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Helvetica Light"/>
                  <a:cs typeface="Helvetica Light"/>
                </a:rPr>
                <a:t> par M</a:t>
              </a:r>
              <a:r>
                <a:rPr kumimoji="0" lang="fr-FR" sz="140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Helvetica Light"/>
                  <a:ea typeface="+mn-ea"/>
                  <a:cs typeface="Helvetica Light"/>
                </a:rPr>
                <a:t>icrosoft Windows Azure</a:t>
              </a:r>
            </a:p>
            <a:p>
              <a:pPr marL="365760" marR="0" lvl="0" indent="-256032" algn="l" defTabSz="914400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buClr>
                  <a:srgbClr val="3399FF"/>
                </a:buClr>
                <a:buSzPct val="68000"/>
                <a:buFont typeface="Wingdings 3"/>
                <a:buChar char=""/>
                <a:tabLst/>
                <a:defRPr/>
              </a:pPr>
              <a:r>
                <a:rPr lang="fr-FR" sz="1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Helvetica Light"/>
                  <a:cs typeface="Helvetica Light"/>
                </a:rPr>
                <a:t>Déploiement rapide à moindre effort</a:t>
              </a:r>
            </a:p>
            <a:p>
              <a:pPr marL="365760" marR="0" lvl="0" indent="-256032" algn="l" defTabSz="914400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buClr>
                  <a:srgbClr val="3399FF"/>
                </a:buClr>
                <a:buSzPct val="68000"/>
                <a:buFont typeface="Wingdings 3"/>
                <a:buChar char=""/>
                <a:tabLst/>
                <a:defRPr/>
              </a:pPr>
              <a:r>
                <a:rPr kumimoji="0" lang="fr-FR" sz="140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Helvetica Light"/>
                  <a:ea typeface="+mn-ea"/>
                  <a:cs typeface="Helvetica Light"/>
                </a:rPr>
                <a:t>Investissement technologique minime</a:t>
              </a:r>
            </a:p>
            <a:p>
              <a:pPr marL="365760" marR="0" lvl="0" indent="-256032" algn="l" defTabSz="914400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buClr>
                  <a:srgbClr val="3399FF"/>
                </a:buClr>
                <a:buSzPct val="68000"/>
                <a:buFont typeface="Wingdings 3"/>
                <a:buChar char=""/>
                <a:tabLst/>
                <a:defRPr/>
              </a:pPr>
              <a:r>
                <a:rPr lang="fr-FR" sz="1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Helvetica Light"/>
                  <a:cs typeface="Helvetica Light"/>
                </a:rPr>
                <a:t>Maintenance assurée par MatchWare</a:t>
              </a:r>
              <a:endParaRPr kumimoji="0" lang="fr-FR" sz="140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Helvetica Light"/>
                <a:ea typeface="+mn-ea"/>
                <a:cs typeface="Helvetica Light"/>
              </a:endParaRPr>
            </a:p>
          </p:txBody>
        </p:sp>
        <p:sp>
          <p:nvSpPr>
            <p:cNvPr id="32" name="Title 1"/>
            <p:cNvSpPr txBox="1">
              <a:spLocks/>
            </p:cNvSpPr>
            <p:nvPr/>
          </p:nvSpPr>
          <p:spPr>
            <a:xfrm>
              <a:off x="508000" y="3810000"/>
              <a:ext cx="2044700" cy="381000"/>
            </a:xfrm>
            <a:prstGeom prst="rect">
              <a:avLst/>
            </a:prstGeom>
          </p:spPr>
          <p:txBody>
            <a:bodyPr vert="horz" rtlCol="0" anchor="t">
              <a:noAutofit/>
              <a:scene3d>
                <a:camera prst="orthographicFront"/>
                <a:lightRig rig="soft" dir="t"/>
              </a:scene3d>
              <a:sp3d prstMaterial="softEdge"/>
            </a:bodyPr>
            <a:lstStyle/>
            <a:p>
              <a:pPr marR="0" lvl="0" indent="0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16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Helvetica"/>
                  <a:ea typeface="+mj-ea"/>
                  <a:cs typeface="Helvetica"/>
                </a:rPr>
                <a:t>Sur le nuage</a:t>
              </a:r>
              <a:endParaRPr kumimoji="0" lang="fr-FR" sz="1600" b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uLnTx/>
                <a:uFillTx/>
                <a:latin typeface="Helvetica"/>
                <a:ea typeface="+mj-ea"/>
                <a:cs typeface="Helvetica"/>
              </a:endParaRPr>
            </a:p>
          </p:txBody>
        </p:sp>
      </p:grpSp>
      <p:grpSp>
        <p:nvGrpSpPr>
          <p:cNvPr id="3" name="Group 32"/>
          <p:cNvGrpSpPr/>
          <p:nvPr/>
        </p:nvGrpSpPr>
        <p:grpSpPr>
          <a:xfrm>
            <a:off x="4584700" y="3810000"/>
            <a:ext cx="3924300" cy="1943100"/>
            <a:chOff x="4775200" y="3810000"/>
            <a:chExt cx="3924300" cy="1943100"/>
          </a:xfrm>
        </p:grpSpPr>
        <p:sp>
          <p:nvSpPr>
            <p:cNvPr id="34" name="Content Placeholder 2"/>
            <p:cNvSpPr txBox="1">
              <a:spLocks/>
            </p:cNvSpPr>
            <p:nvPr/>
          </p:nvSpPr>
          <p:spPr>
            <a:xfrm>
              <a:off x="4775200" y="4262628"/>
              <a:ext cx="3924300" cy="1490472"/>
            </a:xfrm>
            <a:prstGeom prst="rect">
              <a:avLst/>
            </a:prstGeom>
          </p:spPr>
          <p:txBody>
            <a:bodyPr vert="horz" anchor="t">
              <a:normAutofit/>
            </a:bodyPr>
            <a:lstStyle/>
            <a:p>
              <a:pPr marL="365760" marR="0" lvl="0" indent="-256032" algn="l" defTabSz="914400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buClr>
                  <a:srgbClr val="3399FF"/>
                </a:buClr>
                <a:buSzPct val="68000"/>
                <a:buFont typeface="Wingdings 3"/>
                <a:buChar char=""/>
                <a:tabLst/>
                <a:defRPr/>
              </a:pPr>
              <a:r>
                <a:rPr kumimoji="0" lang="fr-FR" sz="140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Helvetica Light"/>
                  <a:ea typeface="+mn-ea"/>
                  <a:cs typeface="Helvetica Light"/>
                </a:rPr>
                <a:t>Protection par le pare-feu de la société</a:t>
              </a:r>
              <a:endParaRPr kumimoji="0" lang="fr-FR" sz="140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Helvetica Light"/>
                <a:ea typeface="+mn-ea"/>
                <a:cs typeface="Helvetica Light"/>
              </a:endParaRPr>
            </a:p>
            <a:p>
              <a:pPr marL="365760" lvl="0" indent="-256032" defTabSz="914400">
                <a:spcBef>
                  <a:spcPts val="400"/>
                </a:spcBef>
                <a:buClr>
                  <a:srgbClr val="3399FF"/>
                </a:buClr>
                <a:buSzPct val="68000"/>
                <a:buFont typeface="Wingdings 3"/>
                <a:buChar char=""/>
                <a:defRPr/>
              </a:pPr>
              <a:r>
                <a:rPr lang="fr-FR" sz="1400" baseline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Helvetica Light"/>
                  <a:cs typeface="Helvetica Light"/>
                </a:rPr>
                <a:t>Ма</a:t>
              </a:r>
              <a:r>
                <a:rPr lang="fr-FR" sz="1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Helvetica Light"/>
                  <a:cs typeface="Helvetica Light"/>
                </a:rPr>
                <a:t>îtrise totale du matériel et du logiciel</a:t>
              </a:r>
            </a:p>
            <a:p>
              <a:pPr marL="365760" marR="0" lvl="0" indent="-256032" algn="l" defTabSz="914400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buClr>
                  <a:srgbClr val="3399FF"/>
                </a:buClr>
                <a:buSzPct val="68000"/>
                <a:buFont typeface="Wingdings 3"/>
                <a:buChar char=""/>
                <a:tabLst/>
                <a:defRPr/>
              </a:pPr>
              <a:r>
                <a:rPr kumimoji="0" lang="fr-FR" sz="140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Helvetica Light"/>
                  <a:ea typeface="+mn-ea"/>
                  <a:cs typeface="Helvetica Light"/>
                </a:rPr>
                <a:t>Pas</a:t>
              </a:r>
              <a:r>
                <a:rPr kumimoji="0" lang="fr-FR" sz="1400" u="none" strike="noStrike" kern="1200" cap="none" spc="0" normalizeH="0" noProof="0" dirty="0" smtClean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Helvetica Light"/>
                  <a:ea typeface="+mn-ea"/>
                  <a:cs typeface="Helvetica Light"/>
                </a:rPr>
                <a:t> de transfert ou de stockage des données hors site</a:t>
              </a:r>
              <a:endParaRPr kumimoji="0" lang="fr-FR" sz="140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Helvetica Light"/>
                <a:ea typeface="+mn-ea"/>
                <a:cs typeface="Helvetica Light"/>
              </a:endParaRPr>
            </a:p>
          </p:txBody>
        </p:sp>
        <p:sp>
          <p:nvSpPr>
            <p:cNvPr id="35" name="Title 1"/>
            <p:cNvSpPr txBox="1">
              <a:spLocks/>
            </p:cNvSpPr>
            <p:nvPr/>
          </p:nvSpPr>
          <p:spPr>
            <a:xfrm>
              <a:off x="4889499" y="3810000"/>
              <a:ext cx="2603321" cy="381000"/>
            </a:xfrm>
            <a:prstGeom prst="rect">
              <a:avLst/>
            </a:prstGeom>
          </p:spPr>
          <p:txBody>
            <a:bodyPr vert="horz" rtlCol="0" anchor="t">
              <a:noAutofit/>
              <a:scene3d>
                <a:camera prst="orthographicFront"/>
                <a:lightRig rig="soft" dir="t"/>
              </a:scene3d>
              <a:sp3d prstMaterial="softEdge"/>
            </a:bodyPr>
            <a:lstStyle/>
            <a:p>
              <a:pPr marR="0" lvl="0" indent="0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1600" b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Helvetica"/>
                  <a:ea typeface="+mj-ea"/>
                  <a:cs typeface="Helvetica"/>
                </a:rPr>
                <a:t>Sur site local</a:t>
              </a:r>
              <a:endParaRPr kumimoji="0" lang="fr-FR" sz="1600" b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uLnTx/>
                <a:uFillTx/>
                <a:latin typeface="Helvetica"/>
                <a:ea typeface="+mj-ea"/>
                <a:cs typeface="Helvetica"/>
              </a:endParaRPr>
            </a:p>
          </p:txBody>
        </p:sp>
      </p:grpSp>
      <p:pic>
        <p:nvPicPr>
          <p:cNvPr id="36" name="Picture 35" descr="icon-Cloud.ai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3800" y="1289050"/>
            <a:ext cx="2298700" cy="2298700"/>
          </a:xfrm>
          <a:prstGeom prst="rect">
            <a:avLst/>
          </a:prstGeom>
        </p:spPr>
      </p:pic>
      <p:pic>
        <p:nvPicPr>
          <p:cNvPr id="37" name="Picture 36" descr="icon-Local.ai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7500" y="1289050"/>
            <a:ext cx="2298700" cy="2298700"/>
          </a:xfrm>
          <a:prstGeom prst="rect">
            <a:avLst/>
          </a:prstGeom>
        </p:spPr>
      </p:pic>
      <p:pic>
        <p:nvPicPr>
          <p:cNvPr id="14" name="Picture 13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51175" y="6038225"/>
            <a:ext cx="3041650" cy="514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980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5867400"/>
            <a:ext cx="914400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6" name="Picture 5" descr="Shadow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47559"/>
            <a:ext cx="9144000" cy="32541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0" y="317500"/>
            <a:ext cx="9144000" cy="563563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/>
          </a:bodyPr>
          <a:lstStyle/>
          <a:p>
            <a:pPr lvl="0" algn="ctr" defTabSz="914400">
              <a:spcBef>
                <a:spcPct val="0"/>
              </a:spcBef>
              <a:defRPr/>
            </a:pPr>
            <a:r>
              <a:rPr lang="fr-FR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 Light"/>
                <a:cs typeface="Helvetica Light"/>
              </a:rPr>
              <a:t>Fonctionnement</a:t>
            </a:r>
            <a:endParaRPr kumimoji="0" lang="fr-FR" sz="3000" u="none" strike="noStrike" kern="1200" cap="none" spc="0" normalizeH="0" baseline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uLnTx/>
              <a:uFillTx/>
              <a:latin typeface="Helvetica Light"/>
              <a:ea typeface="+mj-ea"/>
              <a:cs typeface="Helvetica Light"/>
            </a:endParaRPr>
          </a:p>
        </p:txBody>
      </p:sp>
      <p:pic>
        <p:nvPicPr>
          <p:cNvPr id="30" name="Picture 29" descr="HowitWorks-Icons.t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214834"/>
            <a:ext cx="9143998" cy="1964531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668863" y="3234260"/>
            <a:ext cx="16594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latin typeface="Helvetica"/>
                <a:cs typeface="Helvetica"/>
              </a:rPr>
              <a:t>Planifiez la réunion dans Outlook</a:t>
            </a:r>
          </a:p>
          <a:p>
            <a:r>
              <a:rPr lang="fr-FR" sz="1200" dirty="0" smtClean="0">
                <a:latin typeface="Helvetica Light"/>
                <a:cs typeface="Helvetica Light"/>
              </a:rPr>
              <a:t>Planifiez la réunion comme toute autre réunion Outlook. Aucun besoin de modifier vos habitudes.</a:t>
            </a:r>
            <a:endParaRPr lang="fr-FR" sz="1200" dirty="0">
              <a:latin typeface="Helvetica Light"/>
              <a:cs typeface="Helvetica Ligh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7363" y="3145361"/>
            <a:ext cx="6858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4300" b="1" dirty="0" smtClean="0">
                <a:solidFill>
                  <a:schemeClr val="bg1">
                    <a:lumMod val="50000"/>
                  </a:schemeClr>
                </a:solidFill>
                <a:latin typeface="Helvetica"/>
                <a:cs typeface="Helvetica"/>
              </a:rPr>
              <a:t>1.</a:t>
            </a:r>
            <a:endParaRPr lang="fr-FR" sz="4300" b="1" dirty="0">
              <a:solidFill>
                <a:schemeClr val="bg1">
                  <a:lumMod val="50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755890" y="3234260"/>
            <a:ext cx="180772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smtClean="0">
                <a:latin typeface="Helvetica"/>
                <a:cs typeface="Helvetica"/>
              </a:rPr>
              <a:t>Créez </a:t>
            </a:r>
            <a:r>
              <a:rPr lang="fr-FR" sz="1200" b="1" dirty="0" smtClean="0">
                <a:latin typeface="Helvetica"/>
                <a:cs typeface="Helvetica"/>
              </a:rPr>
              <a:t>l'ordre </a:t>
            </a:r>
            <a:r>
              <a:rPr lang="fr-FR" sz="1200" b="1" smtClean="0">
                <a:latin typeface="Helvetica"/>
                <a:cs typeface="Helvetica"/>
              </a:rPr>
              <a:t>du jour</a:t>
            </a:r>
          </a:p>
          <a:p>
            <a:r>
              <a:rPr lang="fr-FR" sz="1200" smtClean="0">
                <a:latin typeface="Helvetica Light"/>
                <a:cs typeface="Helvetica Light"/>
              </a:rPr>
              <a:t>Créez l’ordre du jour en ligne à l’aide du module prévu. Servez-vous des modèles, dé</a:t>
            </a:r>
            <a:r>
              <a:rPr lang="en-GB" sz="1200" smtClean="0">
                <a:latin typeface="Helvetica Light"/>
                <a:cs typeface="Helvetica Light"/>
              </a:rPr>
              <a:t>finissez l’horaire de </a:t>
            </a:r>
            <a:r>
              <a:rPr lang="fr-FR" sz="1200" smtClean="0">
                <a:latin typeface="Helvetica Light"/>
                <a:cs typeface="Helvetica Light"/>
              </a:rPr>
              <a:t>chaque sujet de discussion et assignez des tâches préparatoires.</a:t>
            </a:r>
          </a:p>
          <a:p>
            <a:endParaRPr lang="fr-FR" sz="1200" b="1" dirty="0" smtClean="0">
              <a:latin typeface="Helvetica"/>
              <a:cs typeface="Helvetica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192858" y="3145361"/>
            <a:ext cx="6858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4300" b="1" dirty="0" smtClean="0">
                <a:solidFill>
                  <a:schemeClr val="bg1">
                    <a:lumMod val="50000"/>
                  </a:schemeClr>
                </a:solidFill>
                <a:latin typeface="Helvetica"/>
                <a:cs typeface="Helvetica"/>
              </a:rPr>
              <a:t>2.</a:t>
            </a:r>
            <a:endParaRPr lang="fr-FR" sz="4300" b="1" dirty="0">
              <a:solidFill>
                <a:schemeClr val="bg1">
                  <a:lumMod val="50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931821" y="3234260"/>
            <a:ext cx="162983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latin typeface="Helvetica"/>
                <a:cs typeface="Helvetica"/>
              </a:rPr>
              <a:t>Exécutez la réunion </a:t>
            </a:r>
          </a:p>
          <a:p>
            <a:r>
              <a:rPr lang="fr-FR" sz="1200" dirty="0" smtClean="0">
                <a:latin typeface="Helvetica Light"/>
                <a:cs typeface="Helvetica Light"/>
              </a:rPr>
              <a:t>Menez la </a:t>
            </a:r>
            <a:r>
              <a:rPr lang="fr-FR" sz="1200" smtClean="0">
                <a:latin typeface="Helvetica Light"/>
                <a:cs typeface="Helvetica Light"/>
              </a:rPr>
              <a:t>réunion sur place ou en ligne grâce </a:t>
            </a:r>
            <a:r>
              <a:rPr lang="fr-FR" sz="1200" dirty="0" smtClean="0">
                <a:latin typeface="Helvetica Light"/>
                <a:cs typeface="Helvetica Light"/>
              </a:rPr>
              <a:t>au </a:t>
            </a:r>
            <a:r>
              <a:rPr lang="fr-FR" sz="1200" smtClean="0">
                <a:latin typeface="Helvetica Light"/>
                <a:cs typeface="Helvetica Light"/>
              </a:rPr>
              <a:t>module dédié à cet usage. </a:t>
            </a:r>
            <a:r>
              <a:rPr lang="fr-FR" sz="1200" dirty="0" smtClean="0">
                <a:latin typeface="Helvetica Light"/>
                <a:cs typeface="Helvetica Light"/>
              </a:rPr>
              <a:t>Prenez des notes, distribuez des tâches</a:t>
            </a:r>
            <a:r>
              <a:rPr lang="fr-FR" sz="1200" smtClean="0">
                <a:latin typeface="Helvetica Light"/>
                <a:cs typeface="Helvetica Light"/>
              </a:rPr>
              <a:t>, effectuez un </a:t>
            </a:r>
            <a:r>
              <a:rPr lang="fr-FR" sz="1200" dirty="0" smtClean="0">
                <a:latin typeface="Helvetica Light"/>
                <a:cs typeface="Helvetica Light"/>
              </a:rPr>
              <a:t>vote </a:t>
            </a:r>
            <a:r>
              <a:rPr lang="fr-FR" sz="1200" smtClean="0">
                <a:latin typeface="Helvetica Light"/>
                <a:cs typeface="Helvetica Light"/>
              </a:rPr>
              <a:t>et ainsi de suite.</a:t>
            </a:r>
            <a:endParaRPr lang="fr-FR" sz="1200" dirty="0">
              <a:latin typeface="Helvetica Light"/>
              <a:cs typeface="Helvetica Light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364555" y="3145361"/>
            <a:ext cx="6858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4300" b="1" dirty="0" smtClean="0">
                <a:solidFill>
                  <a:schemeClr val="bg1">
                    <a:lumMod val="50000"/>
                  </a:schemeClr>
                </a:solidFill>
                <a:latin typeface="Helvetica"/>
                <a:cs typeface="Helvetica"/>
              </a:rPr>
              <a:t>3.</a:t>
            </a:r>
            <a:endParaRPr lang="fr-FR" sz="4300" b="1" dirty="0">
              <a:solidFill>
                <a:schemeClr val="bg1">
                  <a:lumMod val="50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124690" y="3234260"/>
            <a:ext cx="17653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latin typeface="Helvetica"/>
                <a:cs typeface="Helvetica"/>
              </a:rPr>
              <a:t>Obtenez le </a:t>
            </a:r>
            <a:br>
              <a:rPr lang="fr-FR" sz="1200" b="1" dirty="0" smtClean="0">
                <a:latin typeface="Helvetica"/>
                <a:cs typeface="Helvetica"/>
              </a:rPr>
            </a:br>
            <a:r>
              <a:rPr lang="fr-FR" sz="1200" b="1" dirty="0" smtClean="0">
                <a:latin typeface="Helvetica"/>
                <a:cs typeface="Helvetica"/>
              </a:rPr>
              <a:t>compte-rendu</a:t>
            </a:r>
          </a:p>
          <a:p>
            <a:r>
              <a:rPr lang="fr-FR" sz="1200" smtClean="0">
                <a:latin typeface="Helvetica Light"/>
                <a:cs typeface="Helvetica Light"/>
              </a:rPr>
              <a:t>MeetingBooster cré</a:t>
            </a:r>
            <a:r>
              <a:rPr lang="en-GB" sz="1200" smtClean="0">
                <a:latin typeface="Helvetica Light"/>
                <a:cs typeface="Helvetica Light"/>
              </a:rPr>
              <a:t>e, distribue et archive </a:t>
            </a:r>
            <a:r>
              <a:rPr lang="fr-FR" sz="1200" smtClean="0">
                <a:latin typeface="Helvetica Light"/>
                <a:cs typeface="Helvetica Light"/>
              </a:rPr>
              <a:t>automatiquement aussi bien le compte-rendu de la ré</a:t>
            </a:r>
            <a:r>
              <a:rPr lang="en-GB" sz="1200" smtClean="0">
                <a:latin typeface="Helvetica Light"/>
                <a:cs typeface="Helvetica Light"/>
              </a:rPr>
              <a:t>union que</a:t>
            </a:r>
            <a:r>
              <a:rPr lang="fr-FR" sz="1200" smtClean="0">
                <a:latin typeface="Helvetica Light"/>
                <a:cs typeface="Helvetica Light"/>
              </a:rPr>
              <a:t> les tâches.</a:t>
            </a:r>
            <a:endParaRPr lang="fr-FR" sz="1200" dirty="0">
              <a:latin typeface="Helvetica Light"/>
              <a:cs typeface="Helvetica Light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553190" y="3145361"/>
            <a:ext cx="6858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4300" b="1" dirty="0" smtClean="0">
                <a:solidFill>
                  <a:schemeClr val="bg1">
                    <a:lumMod val="50000"/>
                  </a:schemeClr>
                </a:solidFill>
                <a:latin typeface="Helvetica"/>
                <a:cs typeface="Helvetica"/>
              </a:rPr>
              <a:t>4.</a:t>
            </a:r>
            <a:endParaRPr lang="fr-FR" sz="4300" b="1" dirty="0">
              <a:solidFill>
                <a:schemeClr val="bg1">
                  <a:lumMod val="50000"/>
                </a:schemeClr>
              </a:solidFill>
              <a:latin typeface="Helvetica"/>
              <a:cs typeface="Helvetica"/>
            </a:endParaRPr>
          </a:p>
        </p:txBody>
      </p:sp>
      <p:pic>
        <p:nvPicPr>
          <p:cNvPr id="39" name="Picture 38" descr="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1175" y="6038225"/>
            <a:ext cx="3041650" cy="514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732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1232</TotalTime>
  <Words>331</Words>
  <Application>Microsoft Office PowerPoint</Application>
  <PresentationFormat>On-screen Show (4:3)</PresentationFormat>
  <Paragraphs>53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Helvetica</vt:lpstr>
      <vt:lpstr>Helvetica Light</vt:lpstr>
      <vt:lpstr>Lucida Grande</vt:lpstr>
      <vt:lpstr>Wingdings 3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Bob Johnson</dc:creator>
  <cp:lastModifiedBy>OwnerPC</cp:lastModifiedBy>
  <cp:revision>110</cp:revision>
  <dcterms:created xsi:type="dcterms:W3CDTF">2013-06-27T13:12:29Z</dcterms:created>
  <dcterms:modified xsi:type="dcterms:W3CDTF">2015-11-23T22:28:43Z</dcterms:modified>
</cp:coreProperties>
</file>