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3" r:id="rId4"/>
    <p:sldId id="270" r:id="rId5"/>
    <p:sldId id="260" r:id="rId6"/>
    <p:sldId id="269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3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2FE1-FA54-F94D-953D-21837E7A263F}" type="datetimeFigureOut">
              <a:rPr lang="en-US" smtClean="0"/>
              <a:pPr/>
              <a:t>6/6/14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2.png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73" y="490882"/>
            <a:ext cx="5863391" cy="12109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1074" y="2311400"/>
            <a:ext cx="4635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3399FF"/>
              </a:buClr>
              <a:buSzPct val="65000"/>
              <a:buFont typeface="Lucida Grande"/>
              <a:buChar char="▶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  Highest Level of Meeting Preparation</a:t>
            </a:r>
          </a:p>
          <a:p>
            <a:pPr>
              <a:spcAft>
                <a:spcPts val="1200"/>
              </a:spcAft>
              <a:buClr>
                <a:srgbClr val="3399FF"/>
              </a:buClr>
              <a:buSzPct val="65000"/>
              <a:buFont typeface="Lucida Grande"/>
              <a:buChar char="▶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  25% More Effective Meetings</a:t>
            </a:r>
          </a:p>
          <a:p>
            <a:pPr>
              <a:spcAft>
                <a:spcPts val="1200"/>
              </a:spcAft>
              <a:buClr>
                <a:srgbClr val="3399FF"/>
              </a:buClr>
              <a:buSzPct val="65000"/>
              <a:buFont typeface="Lucida Grande"/>
              <a:buChar char="▶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  Execute Meetings like a Pro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7700" y="6337300"/>
            <a:ext cx="2095600" cy="276999"/>
            <a:chOff x="393700" y="6007100"/>
            <a:chExt cx="2095600" cy="276999"/>
          </a:xfrm>
        </p:grpSpPr>
        <p:sp>
          <p:nvSpPr>
            <p:cNvPr id="22" name="TextBox 21"/>
            <p:cNvSpPr txBox="1"/>
            <p:nvPr/>
          </p:nvSpPr>
          <p:spPr>
            <a:xfrm>
              <a:off x="551074" y="6007100"/>
              <a:ext cx="1938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3399FF"/>
                  </a:solidFill>
                  <a:latin typeface="Helvetica"/>
                  <a:cs typeface="Helvetica"/>
                </a:rPr>
                <a:t>www.meetingbooster.com</a:t>
              </a:r>
              <a:endParaRPr lang="en-US" sz="1200" dirty="0">
                <a:solidFill>
                  <a:srgbClr val="3399FF"/>
                </a:solidFill>
                <a:latin typeface="Helvetica"/>
                <a:cs typeface="Helvetica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700" y="6082099"/>
              <a:ext cx="177800" cy="177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People.tif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4352842"/>
            <a:ext cx="9166472" cy="38513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36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" y="5847559"/>
            <a:ext cx="9144000" cy="32541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411" y="5981286"/>
            <a:ext cx="3041650" cy="6281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236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Why We Love to Hate Meetings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0836" y="838200"/>
            <a:ext cx="792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595959"/>
                </a:solidFill>
                <a:latin typeface="Helvetica"/>
                <a:cs typeface="Helvetica"/>
              </a:rPr>
              <a:t>Based on a survey of 948 Executives and Managers</a:t>
            </a:r>
            <a:endParaRPr lang="en-US" sz="10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322" y="3550790"/>
            <a:ext cx="1945480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40%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don’t start or end on time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9705" y="3550790"/>
            <a:ext cx="1907380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60%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nothing gets accomplished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9211" y="3550790"/>
            <a:ext cx="1907380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50%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no clear agenda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94500" y="3550790"/>
            <a:ext cx="20542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42%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were missing decision makers</a:t>
            </a:r>
          </a:p>
        </p:txBody>
      </p:sp>
      <p:pic>
        <p:nvPicPr>
          <p:cNvPr id="27" name="Picture 26" descr="40percent.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pic>
        <p:nvPicPr>
          <p:cNvPr id="28" name="Picture 27" descr="60percent.a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533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pic>
        <p:nvPicPr>
          <p:cNvPr id="29" name="Picture 28" descr="50percent.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039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pic>
        <p:nvPicPr>
          <p:cNvPr id="30" name="Picture 29" descr="40percent.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750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784727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40%</a:t>
            </a:r>
            <a:endParaRPr lang="en-US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6060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60%</a:t>
            </a:r>
            <a:endParaRPr lang="en-US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65566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50%</a:t>
            </a:r>
            <a:endParaRPr lang="en-US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44277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42%</a:t>
            </a:r>
            <a:endParaRPr lang="en-US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775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95959"/>
                </a:solidFill>
                <a:latin typeface="Helvetica Light"/>
                <a:cs typeface="Helvetica Light"/>
              </a:rPr>
              <a:t>You need meetings…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so make them work for you.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175" y="5981286"/>
            <a:ext cx="3041650" cy="6281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Value of Meetings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pic>
        <p:nvPicPr>
          <p:cNvPr id="17" name="Picture 16" descr="ValueofMeet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5" y="1521322"/>
            <a:ext cx="9127935" cy="38086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537" y="1572830"/>
            <a:ext cx="4678871" cy="4270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75" y="5981286"/>
            <a:ext cx="3041650" cy="6281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Why MeetingBooster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8121" y="1599011"/>
            <a:ext cx="3924300" cy="1765300"/>
            <a:chOff x="381000" y="3810000"/>
            <a:chExt cx="3924300" cy="1765300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381000" y="4262628"/>
              <a:ext cx="3924300" cy="13126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indent="-256032" defTabSz="914400"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defRPr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Simplify scheduling </a:t>
              </a:r>
            </a:p>
            <a:p>
              <a:pPr marL="365760" indent="-256032" defTabSz="914400"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defRPr/>
              </a:pPr>
              <a:r>
                <a:rPr kumimoji="0" 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Create agendas </a:t>
              </a: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m</a:t>
              </a:r>
              <a:r>
                <a:rPr kumimoji="0" 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ore </a:t>
              </a:r>
              <a:r>
                <a:rPr kumimoji="0" 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efficiently</a:t>
              </a:r>
              <a:endParaRPr kumimoji="0" lang="en-US" sz="14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Auto-generation &amp; archiving of minutes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Auto-distribution of</a:t>
              </a:r>
              <a:r>
                <a:rPr kumimoji="0" lang="en-US" sz="140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 minutes and tasks</a:t>
              </a:r>
              <a:endPara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508000" y="3810000"/>
              <a:ext cx="3797300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ROI – Save Time On Meetings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393877" y="3435939"/>
            <a:ext cx="4461457" cy="381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j-ea"/>
                <a:cs typeface="Helvetica"/>
              </a:rPr>
              <a:t>Average time saved per meeting – 30 min!!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026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773" y="2508706"/>
            <a:ext cx="5758975" cy="33365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75" y="5981286"/>
            <a:ext cx="3041650" cy="6281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Why MeetingBooster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9062" y="1599011"/>
            <a:ext cx="3924300" cy="1994616"/>
            <a:chOff x="589562" y="1826653"/>
            <a:chExt cx="3924300" cy="1994616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89562" y="2330797"/>
              <a:ext cx="3924300" cy="14904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Improve attendee engagement</a:t>
              </a:r>
              <a:endParaRPr kumimoji="0" lang="en-US" sz="14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en-US" sz="1400" baseline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Turn discussions into action plans</a:t>
              </a:r>
              <a:endPara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/>
                <a:cs typeface="Helvetica Light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en-US" sz="1400" noProof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Automatic backup of meeting minutes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1400" u="none" strike="noStrike" kern="1200" cap="none" spc="0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Global</a:t>
              </a:r>
              <a:r>
                <a:rPr kumimoji="0" lang="en-US" sz="1400" u="none" strike="noStrike" kern="1200" cap="none" spc="0" normalizeH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 s</a:t>
              </a:r>
              <a:r>
                <a:rPr kumimoji="0" lang="en-US" sz="1400" u="none" strike="noStrike" kern="1200" cap="none" spc="0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earch of all meeting minutes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703861" y="1826653"/>
              <a:ext cx="2603321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Boost Productivity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13360" y="3403127"/>
            <a:ext cx="4393491" cy="381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j-ea"/>
                <a:cs typeface="Helvetica"/>
              </a:rPr>
              <a:t>Running a successful meeting – Priceless!!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175" y="5981286"/>
            <a:ext cx="3041650" cy="6281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Hosting Models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1000" y="3810000"/>
            <a:ext cx="3924300" cy="1765300"/>
            <a:chOff x="381000" y="3810000"/>
            <a:chExt cx="3924300" cy="1765300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381000" y="4262628"/>
              <a:ext cx="3924300" cy="13126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Hosted by Microsoft Windows Azure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Quick to deploy with less effort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Minimal investment in technology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Maintenance handled by MatchWare</a:t>
              </a:r>
              <a:endPara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508000" y="3810000"/>
              <a:ext cx="2044700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Cloud Hosting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84700" y="3810000"/>
            <a:ext cx="3924300" cy="1943100"/>
            <a:chOff x="4775200" y="3810000"/>
            <a:chExt cx="3924300" cy="1943100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775200" y="4262628"/>
              <a:ext cx="3924300" cy="14904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Protected by company</a:t>
              </a:r>
              <a:r>
                <a:rPr kumimoji="0" lang="en-US" sz="140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 firewall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en-US" sz="1400" baseline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Total control </a:t>
              </a: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over hardware and software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No</a:t>
              </a:r>
              <a:r>
                <a:rPr kumimoji="0" lang="en-US" sz="140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 transmission or storage of data off-site</a:t>
              </a:r>
              <a:endPara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889499" y="3810000"/>
              <a:ext cx="2603321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On-Premise Hosting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pic>
        <p:nvPicPr>
          <p:cNvPr id="36" name="Picture 35" descr="icon-Cloud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1289050"/>
            <a:ext cx="2298700" cy="2298700"/>
          </a:xfrm>
          <a:prstGeom prst="rect">
            <a:avLst/>
          </a:prstGeom>
        </p:spPr>
      </p:pic>
      <p:pic>
        <p:nvPicPr>
          <p:cNvPr id="37" name="Picture 36" descr="icon-Local.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0" y="1289050"/>
            <a:ext cx="2298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175" y="5981286"/>
            <a:ext cx="3041650" cy="6281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How MeetingBooster Works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0500" y="3314701"/>
            <a:ext cx="2133600" cy="1658559"/>
            <a:chOff x="355600" y="3683001"/>
            <a:chExt cx="2133600" cy="1658559"/>
          </a:xfrm>
        </p:grpSpPr>
        <p:sp>
          <p:nvSpPr>
            <p:cNvPr id="19" name="TextBox 18"/>
            <p:cNvSpPr txBox="1"/>
            <p:nvPr/>
          </p:nvSpPr>
          <p:spPr>
            <a:xfrm>
              <a:off x="927100" y="3771900"/>
              <a:ext cx="1562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Helvetica"/>
                  <a:cs typeface="Helvetica"/>
                </a:rPr>
                <a:t>Schedule Meeting </a:t>
              </a:r>
            </a:p>
            <a:p>
              <a:r>
                <a:rPr lang="en-US" sz="1200" b="1" dirty="0" smtClean="0">
                  <a:latin typeface="Helvetica"/>
                  <a:cs typeface="Helvetica"/>
                </a:rPr>
                <a:t>in Outlook </a:t>
              </a:r>
            </a:p>
            <a:p>
              <a:r>
                <a:rPr lang="en-US" sz="1200" dirty="0" smtClean="0">
                  <a:latin typeface="Helvetica Light"/>
                  <a:cs typeface="Helvetica Light"/>
                </a:rPr>
                <a:t>Schedule your</a:t>
              </a:r>
              <a:br>
                <a:rPr lang="en-US" sz="1200" dirty="0" smtClean="0">
                  <a:latin typeface="Helvetica Light"/>
                  <a:cs typeface="Helvetica Light"/>
                </a:rPr>
              </a:br>
              <a:r>
                <a:rPr lang="en-US" sz="1200" dirty="0" smtClean="0">
                  <a:latin typeface="Helvetica Light"/>
                  <a:cs typeface="Helvetica Light"/>
                </a:rPr>
                <a:t>meeting like a normal Outlook meeting. No change in scheduling habits.</a:t>
              </a:r>
              <a:endParaRPr lang="en-US" sz="1200" dirty="0">
                <a:latin typeface="Helvetica Light"/>
                <a:cs typeface="Helvetica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600" y="3683001"/>
              <a:ext cx="6858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300" b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1.</a:t>
              </a:r>
              <a:endParaRPr lang="en-US" sz="43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13000" y="3314701"/>
            <a:ext cx="2125133" cy="1843226"/>
            <a:chOff x="2514600" y="3683001"/>
            <a:chExt cx="2125133" cy="1843226"/>
          </a:xfrm>
        </p:grpSpPr>
        <p:sp>
          <p:nvSpPr>
            <p:cNvPr id="22" name="TextBox 21"/>
            <p:cNvSpPr txBox="1"/>
            <p:nvPr/>
          </p:nvSpPr>
          <p:spPr>
            <a:xfrm>
              <a:off x="3077633" y="3771900"/>
              <a:ext cx="15621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Helvetica"/>
                  <a:cs typeface="Helvetica"/>
                </a:rPr>
                <a:t>Create Agenda</a:t>
              </a:r>
            </a:p>
            <a:p>
              <a:r>
                <a:rPr lang="en-US" sz="1200" dirty="0" smtClean="0">
                  <a:latin typeface="Helvetica Light"/>
                  <a:cs typeface="Helvetica Light"/>
                </a:rPr>
                <a:t>Create your agenda in MeetingBooster’s online Agenda module. Use templates, allocate topic times, and assign pre-meeting tasks.</a:t>
              </a:r>
              <a:endParaRPr lang="en-US" sz="1200" dirty="0">
                <a:latin typeface="Helvetica Light"/>
                <a:cs typeface="Helvetica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4600" y="3683001"/>
              <a:ext cx="6858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300" b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2.</a:t>
              </a:r>
              <a:endParaRPr lang="en-US" sz="43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60900" y="3314701"/>
            <a:ext cx="2197100" cy="1658559"/>
            <a:chOff x="4660900" y="3683001"/>
            <a:chExt cx="2197100" cy="1658559"/>
          </a:xfrm>
        </p:grpSpPr>
        <p:sp>
          <p:nvSpPr>
            <p:cNvPr id="25" name="TextBox 24"/>
            <p:cNvSpPr txBox="1"/>
            <p:nvPr/>
          </p:nvSpPr>
          <p:spPr>
            <a:xfrm>
              <a:off x="5228166" y="3771900"/>
              <a:ext cx="16298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Helvetica"/>
                  <a:cs typeface="Helvetica"/>
                </a:rPr>
                <a:t>Run The Meeting</a:t>
              </a:r>
            </a:p>
            <a:p>
              <a:r>
                <a:rPr lang="en-US" sz="1200" dirty="0" smtClean="0">
                  <a:latin typeface="Helvetica Light"/>
                  <a:cs typeface="Helvetica Light"/>
                </a:rPr>
                <a:t>Run your onsite or online meeting using MeetingBooster Meeting module. Take notes, allocate tasks, use voting tools, etc.</a:t>
              </a:r>
              <a:endParaRPr lang="en-US" sz="1200" dirty="0">
                <a:latin typeface="Helvetica Light"/>
                <a:cs typeface="Helvetica Ligh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60900" y="3683001"/>
              <a:ext cx="6858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300" b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3.</a:t>
              </a:r>
              <a:endParaRPr lang="en-US" sz="43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07200" y="3314701"/>
            <a:ext cx="2133600" cy="1473894"/>
            <a:chOff x="6807200" y="3683001"/>
            <a:chExt cx="2133600" cy="1473894"/>
          </a:xfrm>
        </p:grpSpPr>
        <p:sp>
          <p:nvSpPr>
            <p:cNvPr id="28" name="TextBox 27"/>
            <p:cNvSpPr txBox="1"/>
            <p:nvPr/>
          </p:nvSpPr>
          <p:spPr>
            <a:xfrm>
              <a:off x="7378700" y="3771900"/>
              <a:ext cx="15621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Helvetica"/>
                  <a:cs typeface="Helvetica"/>
                </a:rPr>
                <a:t>Auto-Generate Meeting Minutes</a:t>
              </a:r>
            </a:p>
            <a:p>
              <a:r>
                <a:rPr lang="en-US" sz="1200" dirty="0" smtClean="0">
                  <a:latin typeface="Helvetica Light"/>
                  <a:cs typeface="Helvetica Light"/>
                </a:rPr>
                <a:t>MeetingBooster auto-generates, distributes, and archives meeting minutes and tasks. </a:t>
              </a:r>
              <a:endParaRPr lang="en-US" sz="1200" dirty="0">
                <a:latin typeface="Helvetica Light"/>
                <a:cs typeface="Helvetica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7200" y="3683001"/>
              <a:ext cx="6858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300" b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4.</a:t>
              </a:r>
              <a:endParaRPr lang="en-US" sz="43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30" name="Picture 29" descr="HowitWorks-Icon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14834"/>
            <a:ext cx="9143998" cy="19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3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282</Words>
  <Application>Microsoft Macintosh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Johnson</dc:creator>
  <cp:lastModifiedBy>Greg Jorgenson</cp:lastModifiedBy>
  <cp:revision>104</cp:revision>
  <dcterms:created xsi:type="dcterms:W3CDTF">2013-06-27T13:12:29Z</dcterms:created>
  <dcterms:modified xsi:type="dcterms:W3CDTF">2014-06-06T13:24:56Z</dcterms:modified>
</cp:coreProperties>
</file>